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0" r:id="rId4"/>
    <p:sldId id="259" r:id="rId5"/>
    <p:sldId id="260" r:id="rId6"/>
    <p:sldId id="271" r:id="rId7"/>
    <p:sldId id="269" r:id="rId8"/>
    <p:sldId id="262" r:id="rId9"/>
    <p:sldId id="263" r:id="rId10"/>
    <p:sldId id="264" r:id="rId11"/>
    <p:sldId id="265"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Open Sauce" panose="020B0604020202020204" charset="0"/>
      <p:regular r:id="rId20"/>
    </p:embeddedFont>
    <p:embeddedFont>
      <p:font typeface="Open Sauce SemiBold" panose="020B0604020202020204" charset="0"/>
      <p:regular r:id="rId21"/>
    </p:embeddedFont>
    <p:embeddedFont>
      <p:font typeface="Open Sauce SemiBo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5.svg"/><Relationship Id="rId7" Type="http://schemas.openxmlformats.org/officeDocument/2006/relationships/image" Target="../media/image23.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6.png"/><Relationship Id="rId5" Type="http://schemas.openxmlformats.org/officeDocument/2006/relationships/image" Target="../media/image12.sv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6.gif"/><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7.gif"/><Relationship Id="rId4" Type="http://schemas.openxmlformats.org/officeDocument/2006/relationships/image" Target="../media/image9.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6.png"/><Relationship Id="rId7"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 Id="rId9"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17854104" cy="8400220"/>
            <a:chOff x="0" y="0"/>
            <a:chExt cx="2924524" cy="1375966"/>
          </a:xfrm>
        </p:grpSpPr>
        <p:sp>
          <p:nvSpPr>
            <p:cNvPr id="3" name="Freeform 3"/>
            <p:cNvSpPr/>
            <p:nvPr/>
          </p:nvSpPr>
          <p:spPr>
            <a:xfrm>
              <a:off x="0" y="0"/>
              <a:ext cx="2924524" cy="1375966"/>
            </a:xfrm>
            <a:custGeom>
              <a:avLst/>
              <a:gdLst/>
              <a:ahLst/>
              <a:cxnLst/>
              <a:rect l="l" t="t" r="r" b="b"/>
              <a:pathLst>
                <a:path w="2924524" h="1375966">
                  <a:moveTo>
                    <a:pt x="2800064" y="1375966"/>
                  </a:moveTo>
                  <a:lnTo>
                    <a:pt x="124460" y="1375966"/>
                  </a:lnTo>
                  <a:cubicBezTo>
                    <a:pt x="55880" y="1375966"/>
                    <a:pt x="0" y="1320086"/>
                    <a:pt x="0" y="1251506"/>
                  </a:cubicBezTo>
                  <a:lnTo>
                    <a:pt x="0" y="124460"/>
                  </a:lnTo>
                  <a:cubicBezTo>
                    <a:pt x="0" y="55880"/>
                    <a:pt x="55880" y="0"/>
                    <a:pt x="124460" y="0"/>
                  </a:cubicBezTo>
                  <a:lnTo>
                    <a:pt x="2800064" y="0"/>
                  </a:lnTo>
                  <a:cubicBezTo>
                    <a:pt x="2868644" y="0"/>
                    <a:pt x="2924524" y="55880"/>
                    <a:pt x="2924524" y="124460"/>
                  </a:cubicBezTo>
                  <a:lnTo>
                    <a:pt x="2924524" y="1251507"/>
                  </a:lnTo>
                  <a:cubicBezTo>
                    <a:pt x="2924524" y="1320086"/>
                    <a:pt x="2868644" y="1375966"/>
                    <a:pt x="2800064" y="1375966"/>
                  </a:cubicBezTo>
                  <a:close/>
                </a:path>
              </a:pathLst>
            </a:custGeom>
            <a:solidFill>
              <a:srgbClr val="1B1B1B"/>
            </a:solidFill>
          </p:spPr>
        </p:sp>
      </p:grpSp>
      <p:grpSp>
        <p:nvGrpSpPr>
          <p:cNvPr id="4" name="Group 4"/>
          <p:cNvGrpSpPr>
            <a:grpSpLocks noChangeAspect="1"/>
          </p:cNvGrpSpPr>
          <p:nvPr/>
        </p:nvGrpSpPr>
        <p:grpSpPr>
          <a:xfrm>
            <a:off x="10277072" y="1092628"/>
            <a:ext cx="5301217" cy="10773397"/>
            <a:chOff x="0" y="0"/>
            <a:chExt cx="5001260" cy="10163810"/>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6" name="Freeform 6"/>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1067" r="-63529"/>
              </a:stretch>
            </a:blipFill>
          </p:spPr>
        </p:sp>
      </p:grpSp>
      <p:pic>
        <p:nvPicPr>
          <p:cNvPr id="7" name="Picture 7"/>
          <p:cNvPicPr>
            <a:picLocks noChangeAspect="1"/>
          </p:cNvPicPr>
          <p:nvPr/>
        </p:nvPicPr>
        <p:blipFill>
          <a:blip r:embed="rId4"/>
          <a:srcRect t="74832"/>
          <a:stretch>
            <a:fillRect/>
          </a:stretch>
        </p:blipFill>
        <p:spPr>
          <a:xfrm>
            <a:off x="544314" y="229485"/>
            <a:ext cx="11517185" cy="2408216"/>
          </a:xfrm>
          <a:prstGeom prst="rect">
            <a:avLst/>
          </a:prstGeom>
        </p:spPr>
      </p:pic>
      <p:grpSp>
        <p:nvGrpSpPr>
          <p:cNvPr id="8" name="Group 8"/>
          <p:cNvGrpSpPr/>
          <p:nvPr/>
        </p:nvGrpSpPr>
        <p:grpSpPr>
          <a:xfrm>
            <a:off x="1673644" y="3370170"/>
            <a:ext cx="7028459" cy="2241405"/>
            <a:chOff x="0" y="0"/>
            <a:chExt cx="9371279" cy="2988539"/>
          </a:xfrm>
        </p:grpSpPr>
        <p:sp>
          <p:nvSpPr>
            <p:cNvPr id="9" name="TextBox 9"/>
            <p:cNvSpPr txBox="1"/>
            <p:nvPr/>
          </p:nvSpPr>
          <p:spPr>
            <a:xfrm>
              <a:off x="0" y="95250"/>
              <a:ext cx="9371279" cy="1928283"/>
            </a:xfrm>
            <a:prstGeom prst="rect">
              <a:avLst/>
            </a:prstGeom>
          </p:spPr>
          <p:txBody>
            <a:bodyPr lIns="0" tIns="0" rIns="0" bIns="0" rtlCol="0" anchor="t">
              <a:spAutoFit/>
            </a:bodyPr>
            <a:lstStyle/>
            <a:p>
              <a:pPr>
                <a:lnSpc>
                  <a:spcPts val="10999"/>
                </a:lnSpc>
              </a:pPr>
              <a:r>
                <a:rPr lang="en-US" sz="9999">
                  <a:solidFill>
                    <a:srgbClr val="F1E9E9"/>
                  </a:solidFill>
                  <a:latin typeface="Open Sauce SemiBold"/>
                </a:rPr>
                <a:t>SensEdge</a:t>
              </a:r>
            </a:p>
          </p:txBody>
        </p:sp>
        <p:sp>
          <p:nvSpPr>
            <p:cNvPr id="10" name="TextBox 10"/>
            <p:cNvSpPr txBox="1"/>
            <p:nvPr/>
          </p:nvSpPr>
          <p:spPr>
            <a:xfrm>
              <a:off x="0" y="2397354"/>
              <a:ext cx="9371279" cy="591186"/>
            </a:xfrm>
            <a:prstGeom prst="rect">
              <a:avLst/>
            </a:prstGeom>
          </p:spPr>
          <p:txBody>
            <a:bodyPr lIns="0" tIns="0" rIns="0" bIns="0" rtlCol="0" anchor="t">
              <a:spAutoFit/>
            </a:bodyPr>
            <a:lstStyle/>
            <a:p>
              <a:pPr>
                <a:lnSpc>
                  <a:spcPts val="3779"/>
                </a:lnSpc>
                <a:spcBef>
                  <a:spcPct val="0"/>
                </a:spcBef>
              </a:pPr>
              <a:r>
                <a:rPr lang="en-US" sz="2699">
                  <a:solidFill>
                    <a:srgbClr val="737373"/>
                  </a:solidFill>
                  <a:latin typeface="Open Sauce"/>
                </a:rPr>
                <a:t>Sensor based Multi Activity Annotator</a:t>
              </a:r>
            </a:p>
          </p:txBody>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003587" y="1028700"/>
            <a:ext cx="255713" cy="639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1B1B1B"/>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255713" cy="63928"/>
          </a:xfrm>
          <a:prstGeom prst="rect">
            <a:avLst/>
          </a:prstGeom>
        </p:spPr>
      </p:pic>
      <p:pic>
        <p:nvPicPr>
          <p:cNvPr id="5" name="Picture 5"/>
          <p:cNvPicPr>
            <a:picLocks noChangeAspect="1"/>
          </p:cNvPicPr>
          <p:nvPr/>
        </p:nvPicPr>
        <p:blipFill>
          <a:blip r:embed="rId4"/>
          <a:srcRect l="24758" r="10722" b="74100"/>
          <a:stretch>
            <a:fillRect/>
          </a:stretch>
        </p:blipFill>
        <p:spPr>
          <a:xfrm>
            <a:off x="216948" y="7595620"/>
            <a:ext cx="7376604" cy="2460189"/>
          </a:xfrm>
          <a:prstGeom prst="rect">
            <a:avLst/>
          </a:prstGeom>
        </p:spPr>
      </p:pic>
      <p:grpSp>
        <p:nvGrpSpPr>
          <p:cNvPr id="6" name="Group 6"/>
          <p:cNvGrpSpPr/>
          <p:nvPr/>
        </p:nvGrpSpPr>
        <p:grpSpPr>
          <a:xfrm>
            <a:off x="10502869" y="230338"/>
            <a:ext cx="7376604" cy="9826324"/>
            <a:chOff x="0" y="0"/>
            <a:chExt cx="1208297" cy="1609564"/>
          </a:xfrm>
        </p:grpSpPr>
        <p:sp>
          <p:nvSpPr>
            <p:cNvPr id="7" name="Freeform 7"/>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1B1B1B"/>
            </a:solidFill>
          </p:spPr>
        </p:sp>
      </p:gr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593552" y="4640365"/>
            <a:ext cx="2915039" cy="1004564"/>
          </a:xfrm>
          <a:prstGeom prst="rect">
            <a:avLst/>
          </a:prstGeom>
        </p:spPr>
      </p:pic>
      <p:pic>
        <p:nvPicPr>
          <p:cNvPr id="10" name="Picture 9">
            <a:extLst>
              <a:ext uri="{FF2B5EF4-FFF2-40B4-BE49-F238E27FC236}">
                <a16:creationId xmlns:a16="http://schemas.microsoft.com/office/drawing/2014/main" id="{A49EC348-12DE-C52D-D25F-2E146D23C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744" y="470201"/>
            <a:ext cx="4629150" cy="9393824"/>
          </a:xfrm>
          <a:prstGeom prst="rect">
            <a:avLst/>
          </a:prstGeom>
        </p:spPr>
      </p:pic>
      <p:pic>
        <p:nvPicPr>
          <p:cNvPr id="12" name="Picture 11">
            <a:extLst>
              <a:ext uri="{FF2B5EF4-FFF2-40B4-BE49-F238E27FC236}">
                <a16:creationId xmlns:a16="http://schemas.microsoft.com/office/drawing/2014/main" id="{202E9CBC-9E4C-6B60-FC45-71E5C8183A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34800" y="470201"/>
            <a:ext cx="4629150" cy="93938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2099"/>
          <a:stretch>
            <a:fillRect/>
          </a:stretch>
        </p:blipFill>
        <p:spPr>
          <a:xfrm>
            <a:off x="6724632" y="-342464"/>
            <a:ext cx="11830068" cy="2742329"/>
          </a:xfrm>
          <a:prstGeom prst="rect">
            <a:avLst/>
          </a:prstGeom>
        </p:spPr>
      </p:pic>
      <p:pic>
        <p:nvPicPr>
          <p:cNvPr id="3" name="Picture 3"/>
          <p:cNvPicPr>
            <a:picLocks noChangeAspect="1"/>
          </p:cNvPicPr>
          <p:nvPr/>
        </p:nvPicPr>
        <p:blipFill>
          <a:blip r:embed="rId2"/>
          <a:srcRect l="24758" r="10722" b="74100"/>
          <a:stretch>
            <a:fillRect/>
          </a:stretch>
        </p:blipFill>
        <p:spPr>
          <a:xfrm>
            <a:off x="-1284313" y="7193030"/>
            <a:ext cx="9276926" cy="3093970"/>
          </a:xfrm>
          <a:prstGeom prst="rect">
            <a:avLst/>
          </a:prstGeom>
        </p:spPr>
      </p:pic>
      <p:sp>
        <p:nvSpPr>
          <p:cNvPr id="5" name="TextBox 5"/>
          <p:cNvSpPr txBox="1"/>
          <p:nvPr/>
        </p:nvSpPr>
        <p:spPr>
          <a:xfrm>
            <a:off x="1028700" y="1038225"/>
            <a:ext cx="9670622" cy="733425"/>
          </a:xfrm>
          <a:prstGeom prst="rect">
            <a:avLst/>
          </a:prstGeom>
        </p:spPr>
        <p:txBody>
          <a:bodyPr lIns="0" tIns="0" rIns="0" bIns="0" rtlCol="0" anchor="t">
            <a:spAutoFit/>
          </a:bodyPr>
          <a:lstStyle/>
          <a:p>
            <a:pPr marL="0" lvl="0" indent="0" algn="l">
              <a:lnSpc>
                <a:spcPts val="5880"/>
              </a:lnSpc>
              <a:spcBef>
                <a:spcPct val="0"/>
              </a:spcBef>
            </a:pPr>
            <a:r>
              <a:rPr lang="en-US" sz="4900">
                <a:solidFill>
                  <a:srgbClr val="F1E9E9"/>
                </a:solidFill>
                <a:latin typeface="Open Sauce SemiBold"/>
              </a:rPr>
              <a:t>Generated CSV file</a:t>
            </a: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21370" y="991777"/>
            <a:ext cx="337930" cy="337930"/>
          </a:xfrm>
          <a:prstGeom prst="rect">
            <a:avLst/>
          </a:prstGeom>
        </p:spPr>
      </p:pic>
      <p:pic>
        <p:nvPicPr>
          <p:cNvPr id="10" name="Picture 9">
            <a:extLst>
              <a:ext uri="{FF2B5EF4-FFF2-40B4-BE49-F238E27FC236}">
                <a16:creationId xmlns:a16="http://schemas.microsoft.com/office/drawing/2014/main" id="{EF1D89DF-5149-89F5-D6BB-106222902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1" y="2759576"/>
            <a:ext cx="10668000" cy="59653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671762"/>
            <a:ext cx="5066791" cy="6205538"/>
            <a:chOff x="0" y="0"/>
            <a:chExt cx="829947" cy="1016475"/>
          </a:xfrm>
        </p:grpSpPr>
        <p:sp>
          <p:nvSpPr>
            <p:cNvPr id="3" name="Freeform 3"/>
            <p:cNvSpPr/>
            <p:nvPr/>
          </p:nvSpPr>
          <p:spPr>
            <a:xfrm>
              <a:off x="0" y="0"/>
              <a:ext cx="829947" cy="1016475"/>
            </a:xfrm>
            <a:custGeom>
              <a:avLst/>
              <a:gdLst/>
              <a:ahLst/>
              <a:cxnLst/>
              <a:rect l="l" t="t" r="r" b="b"/>
              <a:pathLst>
                <a:path w="829947" h="1016475">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1B1B1B"/>
            </a:solidFill>
          </p:spPr>
        </p:sp>
      </p:grpSp>
      <p:grpSp>
        <p:nvGrpSpPr>
          <p:cNvPr id="4" name="Group 4"/>
          <p:cNvGrpSpPr/>
          <p:nvPr/>
        </p:nvGrpSpPr>
        <p:grpSpPr>
          <a:xfrm>
            <a:off x="2242231" y="5143500"/>
            <a:ext cx="2639729" cy="642856"/>
            <a:chOff x="0" y="0"/>
            <a:chExt cx="3519639" cy="857142"/>
          </a:xfrm>
        </p:grpSpPr>
        <p:grpSp>
          <p:nvGrpSpPr>
            <p:cNvPr id="5" name="Group 5"/>
            <p:cNvGrpSpPr>
              <a:grpSpLocks noChangeAspect="1"/>
            </p:cNvGrpSpPr>
            <p:nvPr/>
          </p:nvGrpSpPr>
          <p:grpSpPr>
            <a:xfrm>
              <a:off x="0" y="0"/>
              <a:ext cx="3519639" cy="857142"/>
              <a:chOff x="0" y="0"/>
              <a:chExt cx="9271000" cy="2257778"/>
            </a:xfrm>
          </p:grpSpPr>
          <p:sp>
            <p:nvSpPr>
              <p:cNvPr id="6" name="Freeform 6"/>
              <p:cNvSpPr/>
              <p:nvPr/>
            </p:nvSpPr>
            <p:spPr>
              <a:xfrm>
                <a:off x="16351" y="0"/>
                <a:ext cx="9238228" cy="2257821"/>
              </a:xfrm>
              <a:custGeom>
                <a:avLst/>
                <a:gdLst/>
                <a:ahLst/>
                <a:cxnLst/>
                <a:rect l="l" t="t" r="r" b="b"/>
                <a:pathLst>
                  <a:path w="9238228" h="2257821">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moveTo>
                      <a:pt x="3285649" y="0"/>
                    </a:moveTo>
                    <a:lnTo>
                      <a:pt x="3285649" y="0"/>
                    </a:lnTo>
                    <a:cubicBezTo>
                      <a:pt x="3229512" y="0"/>
                      <a:pt x="3175673" y="22301"/>
                      <a:pt x="3135978" y="61996"/>
                    </a:cubicBezTo>
                    <a:cubicBezTo>
                      <a:pt x="3096283" y="101691"/>
                      <a:pt x="3073982" y="155529"/>
                      <a:pt x="3073982" y="211667"/>
                    </a:cubicBezTo>
                    <a:lnTo>
                      <a:pt x="3073982" y="282222"/>
                    </a:lnTo>
                    <a:cubicBezTo>
                      <a:pt x="3074503" y="398753"/>
                      <a:pt x="3169117" y="492944"/>
                      <a:pt x="3285649" y="492944"/>
                    </a:cubicBezTo>
                    <a:cubicBezTo>
                      <a:pt x="3402181" y="492944"/>
                      <a:pt x="3496794" y="398753"/>
                      <a:pt x="3497316" y="282222"/>
                    </a:cubicBezTo>
                    <a:lnTo>
                      <a:pt x="3497316" y="211667"/>
                    </a:lnTo>
                    <a:cubicBezTo>
                      <a:pt x="3497316" y="94766"/>
                      <a:pt x="3402549" y="0"/>
                      <a:pt x="3285649" y="0"/>
                    </a:cubicBezTo>
                    <a:close/>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3" y="564437"/>
                      <a:pt x="3595980" y="634683"/>
                      <a:pt x="3638850" y="741821"/>
                    </a:cubicBezTo>
                    <a:lnTo>
                      <a:pt x="3708982" y="917222"/>
                    </a:lnTo>
                    <a:lnTo>
                      <a:pt x="3899553" y="1361934"/>
                    </a:lnTo>
                    <a:cubicBezTo>
                      <a:pt x="3904228" y="1372839"/>
                      <a:pt x="3903108"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300"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close/>
                    <a:moveTo>
                      <a:pt x="4619149" y="0"/>
                    </a:moveTo>
                    <a:cubicBezTo>
                      <a:pt x="4502249" y="0"/>
                      <a:pt x="4407482" y="94766"/>
                      <a:pt x="4407482" y="211667"/>
                    </a:cubicBezTo>
                    <a:lnTo>
                      <a:pt x="4407482" y="282222"/>
                    </a:lnTo>
                    <a:cubicBezTo>
                      <a:pt x="4408004" y="398753"/>
                      <a:pt x="4502617" y="492944"/>
                      <a:pt x="4619149" y="492944"/>
                    </a:cubicBezTo>
                    <a:cubicBezTo>
                      <a:pt x="4735681" y="492944"/>
                      <a:pt x="4830294" y="398753"/>
                      <a:pt x="4830816" y="282222"/>
                    </a:cubicBezTo>
                    <a:lnTo>
                      <a:pt x="4830816" y="211667"/>
                    </a:lnTo>
                    <a:cubicBezTo>
                      <a:pt x="4830816" y="94766"/>
                      <a:pt x="4736049" y="0"/>
                      <a:pt x="4619149" y="0"/>
                    </a:cubicBezTo>
                    <a:close/>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6"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8"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2" y="2239141"/>
                      <a:pt x="4959548" y="2246392"/>
                    </a:cubicBezTo>
                    <a:cubicBezTo>
                      <a:pt x="4952874" y="2253643"/>
                      <a:pt x="4943470" y="2257771"/>
                      <a:pt x="4933615" y="2257778"/>
                    </a:cubicBezTo>
                    <a:lnTo>
                      <a:pt x="4879781" y="2257778"/>
                    </a:lnTo>
                    <a:cubicBezTo>
                      <a:pt x="4810800"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6" y="2239141"/>
                      <a:pt x="4268738" y="2229429"/>
                      <a:pt x="4269546" y="2219607"/>
                    </a:cubicBezTo>
                    <a:lnTo>
                      <a:pt x="4336927" y="1411111"/>
                    </a:lnTo>
                    <a:lnTo>
                      <a:pt x="4399933" y="969998"/>
                    </a:lnTo>
                    <a:close/>
                    <a:moveTo>
                      <a:pt x="5952649" y="0"/>
                    </a:moveTo>
                    <a:cubicBezTo>
                      <a:pt x="5835749" y="0"/>
                      <a:pt x="5740982" y="94766"/>
                      <a:pt x="5740982" y="211667"/>
                    </a:cubicBezTo>
                    <a:lnTo>
                      <a:pt x="5740982" y="282222"/>
                    </a:lnTo>
                    <a:cubicBezTo>
                      <a:pt x="5741504" y="398753"/>
                      <a:pt x="5836117" y="492944"/>
                      <a:pt x="5952649" y="492944"/>
                    </a:cubicBezTo>
                    <a:cubicBezTo>
                      <a:pt x="6069181" y="492944"/>
                      <a:pt x="6163794" y="398753"/>
                      <a:pt x="6164316" y="282222"/>
                    </a:cubicBezTo>
                    <a:lnTo>
                      <a:pt x="6164316" y="211667"/>
                    </a:lnTo>
                    <a:cubicBezTo>
                      <a:pt x="6164316" y="94766"/>
                      <a:pt x="6069549" y="0"/>
                      <a:pt x="5952649" y="0"/>
                    </a:cubicBezTo>
                    <a:close/>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6"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2" y="2239141"/>
                      <a:pt x="6293048" y="2246392"/>
                    </a:cubicBezTo>
                    <a:cubicBezTo>
                      <a:pt x="6286374" y="2253643"/>
                      <a:pt x="6276970" y="2257771"/>
                      <a:pt x="6267115" y="2257778"/>
                    </a:cubicBezTo>
                    <a:lnTo>
                      <a:pt x="6213281" y="2257778"/>
                    </a:lnTo>
                    <a:cubicBezTo>
                      <a:pt x="6144300"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6" y="2239141"/>
                      <a:pt x="5602238" y="2229429"/>
                      <a:pt x="5603046" y="2219607"/>
                    </a:cubicBezTo>
                    <a:lnTo>
                      <a:pt x="5670427" y="1411111"/>
                    </a:lnTo>
                    <a:lnTo>
                      <a:pt x="5733433" y="969998"/>
                    </a:lnTo>
                    <a:close/>
                    <a:moveTo>
                      <a:pt x="7286149" y="0"/>
                    </a:moveTo>
                    <a:cubicBezTo>
                      <a:pt x="7230011" y="0"/>
                      <a:pt x="7176173" y="22300"/>
                      <a:pt x="7136478" y="61996"/>
                    </a:cubicBezTo>
                    <a:cubicBezTo>
                      <a:pt x="7096782" y="101691"/>
                      <a:pt x="7074482" y="155529"/>
                      <a:pt x="7074482" y="211667"/>
                    </a:cubicBezTo>
                    <a:lnTo>
                      <a:pt x="7074482" y="282222"/>
                    </a:lnTo>
                    <a:cubicBezTo>
                      <a:pt x="7075003" y="398753"/>
                      <a:pt x="7169617" y="492945"/>
                      <a:pt x="7286149" y="492945"/>
                    </a:cubicBezTo>
                    <a:cubicBezTo>
                      <a:pt x="7402681" y="492945"/>
                      <a:pt x="7497295" y="398753"/>
                      <a:pt x="7497816" y="282222"/>
                    </a:cubicBezTo>
                    <a:lnTo>
                      <a:pt x="7497816" y="211667"/>
                    </a:lnTo>
                    <a:cubicBezTo>
                      <a:pt x="7497816" y="155529"/>
                      <a:pt x="7475516" y="101691"/>
                      <a:pt x="7435820" y="61996"/>
                    </a:cubicBezTo>
                    <a:cubicBezTo>
                      <a:pt x="7396125" y="22300"/>
                      <a:pt x="7342287" y="0"/>
                      <a:pt x="7286149" y="0"/>
                    </a:cubicBezTo>
                    <a:close/>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close/>
                    <a:moveTo>
                      <a:pt x="8619649" y="0"/>
                    </a:moveTo>
                    <a:cubicBezTo>
                      <a:pt x="8563511" y="0"/>
                      <a:pt x="8509673" y="22300"/>
                      <a:pt x="8469978" y="61996"/>
                    </a:cubicBezTo>
                    <a:cubicBezTo>
                      <a:pt x="8430282" y="101691"/>
                      <a:pt x="8407982" y="155529"/>
                      <a:pt x="8407982" y="211667"/>
                    </a:cubicBezTo>
                    <a:lnTo>
                      <a:pt x="8407982" y="282222"/>
                    </a:lnTo>
                    <a:cubicBezTo>
                      <a:pt x="8408503" y="398753"/>
                      <a:pt x="8503117" y="492945"/>
                      <a:pt x="8619649" y="492945"/>
                    </a:cubicBezTo>
                    <a:cubicBezTo>
                      <a:pt x="8736181" y="492945"/>
                      <a:pt x="8830795" y="398753"/>
                      <a:pt x="8831316" y="282222"/>
                    </a:cubicBezTo>
                    <a:lnTo>
                      <a:pt x="8831316" y="211667"/>
                    </a:lnTo>
                    <a:cubicBezTo>
                      <a:pt x="8831316" y="155529"/>
                      <a:pt x="8809016" y="101691"/>
                      <a:pt x="8769320" y="61996"/>
                    </a:cubicBezTo>
                    <a:cubicBezTo>
                      <a:pt x="8729625" y="22300"/>
                      <a:pt x="8675787" y="0"/>
                      <a:pt x="8619649" y="0"/>
                    </a:cubicBezTo>
                    <a:close/>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close/>
                  </a:path>
                </a:pathLst>
              </a:custGeom>
              <a:solidFill>
                <a:srgbClr val="582CED"/>
              </a:solidFill>
            </p:spPr>
          </p:sp>
        </p:grpSp>
      </p:grpSp>
      <p:grpSp>
        <p:nvGrpSpPr>
          <p:cNvPr id="7" name="Group 7"/>
          <p:cNvGrpSpPr/>
          <p:nvPr/>
        </p:nvGrpSpPr>
        <p:grpSpPr>
          <a:xfrm>
            <a:off x="6610604" y="2671762"/>
            <a:ext cx="5066791" cy="6205538"/>
            <a:chOff x="0" y="0"/>
            <a:chExt cx="829947" cy="1016475"/>
          </a:xfrm>
        </p:grpSpPr>
        <p:sp>
          <p:nvSpPr>
            <p:cNvPr id="8" name="Freeform 8"/>
            <p:cNvSpPr/>
            <p:nvPr/>
          </p:nvSpPr>
          <p:spPr>
            <a:xfrm>
              <a:off x="0" y="0"/>
              <a:ext cx="829947" cy="1016475"/>
            </a:xfrm>
            <a:custGeom>
              <a:avLst/>
              <a:gdLst/>
              <a:ahLst/>
              <a:cxnLst/>
              <a:rect l="l" t="t" r="r" b="b"/>
              <a:pathLst>
                <a:path w="829947" h="1016475">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1B1B1B"/>
            </a:solidFill>
          </p:spPr>
        </p:sp>
      </p:grpSp>
      <p:grpSp>
        <p:nvGrpSpPr>
          <p:cNvPr id="9" name="Group 9"/>
          <p:cNvGrpSpPr/>
          <p:nvPr/>
        </p:nvGrpSpPr>
        <p:grpSpPr>
          <a:xfrm>
            <a:off x="12192509" y="2671762"/>
            <a:ext cx="5066791" cy="6205538"/>
            <a:chOff x="0" y="0"/>
            <a:chExt cx="829947" cy="1016475"/>
          </a:xfrm>
        </p:grpSpPr>
        <p:sp>
          <p:nvSpPr>
            <p:cNvPr id="10" name="Freeform 10"/>
            <p:cNvSpPr/>
            <p:nvPr/>
          </p:nvSpPr>
          <p:spPr>
            <a:xfrm>
              <a:off x="0" y="0"/>
              <a:ext cx="829947" cy="1016475"/>
            </a:xfrm>
            <a:custGeom>
              <a:avLst/>
              <a:gdLst/>
              <a:ahLst/>
              <a:cxnLst/>
              <a:rect l="l" t="t" r="r" b="b"/>
              <a:pathLst>
                <a:path w="829947" h="1016475">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1B1B1B"/>
            </a:solidFill>
          </p:spPr>
        </p:sp>
      </p:grpSp>
      <p:sp>
        <p:nvSpPr>
          <p:cNvPr id="11" name="AutoShape 11"/>
          <p:cNvSpPr/>
          <p:nvPr/>
        </p:nvSpPr>
        <p:spPr>
          <a:xfrm>
            <a:off x="1028700" y="1743574"/>
            <a:ext cx="1202667" cy="0"/>
          </a:xfrm>
          <a:prstGeom prst="line">
            <a:avLst/>
          </a:prstGeom>
          <a:ln w="47625" cap="flat">
            <a:solidFill>
              <a:srgbClr val="582CED"/>
            </a:solidFill>
            <a:prstDash val="solid"/>
            <a:headEnd type="none" w="sm" len="sm"/>
            <a:tailEnd type="none" w="sm" len="sm"/>
          </a:ln>
        </p:spPr>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21370" y="991777"/>
            <a:ext cx="337930" cy="337930"/>
          </a:xfrm>
          <a:prstGeom prst="rect">
            <a:avLst/>
          </a:prstGeom>
        </p:spPr>
      </p:pic>
      <p:sp>
        <p:nvSpPr>
          <p:cNvPr id="13" name="TextBox 13"/>
          <p:cNvSpPr txBox="1"/>
          <p:nvPr/>
        </p:nvSpPr>
        <p:spPr>
          <a:xfrm>
            <a:off x="1028700" y="666750"/>
            <a:ext cx="8899175" cy="733425"/>
          </a:xfrm>
          <a:prstGeom prst="rect">
            <a:avLst/>
          </a:prstGeom>
        </p:spPr>
        <p:txBody>
          <a:bodyPr lIns="0" tIns="0" rIns="0" bIns="0" rtlCol="0" anchor="t">
            <a:spAutoFit/>
          </a:bodyPr>
          <a:lstStyle/>
          <a:p>
            <a:pPr marL="0" lvl="0" indent="0" algn="l">
              <a:lnSpc>
                <a:spcPts val="5880"/>
              </a:lnSpc>
              <a:spcBef>
                <a:spcPct val="0"/>
              </a:spcBef>
            </a:pPr>
            <a:r>
              <a:rPr lang="en-US" sz="4900">
                <a:solidFill>
                  <a:srgbClr val="F1E9E9"/>
                </a:solidFill>
                <a:latin typeface="Open Sauce SemiBold"/>
              </a:rPr>
              <a:t>Contribution</a:t>
            </a:r>
          </a:p>
        </p:txBody>
      </p:sp>
      <p:sp>
        <p:nvSpPr>
          <p:cNvPr id="14" name="TextBox 13">
            <a:extLst>
              <a:ext uri="{FF2B5EF4-FFF2-40B4-BE49-F238E27FC236}">
                <a16:creationId xmlns:a16="http://schemas.microsoft.com/office/drawing/2014/main" id="{70907E08-A71A-144F-8A47-AC1A2DCF28DA}"/>
              </a:ext>
            </a:extLst>
          </p:cNvPr>
          <p:cNvSpPr txBox="1"/>
          <p:nvPr/>
        </p:nvSpPr>
        <p:spPr>
          <a:xfrm>
            <a:off x="6934200" y="2933700"/>
            <a:ext cx="4191000" cy="646331"/>
          </a:xfrm>
          <a:prstGeom prst="rect">
            <a:avLst/>
          </a:prstGeom>
          <a:noFill/>
        </p:spPr>
        <p:txBody>
          <a:bodyPr wrap="square" rtlCol="0">
            <a:spAutoFit/>
          </a:bodyPr>
          <a:lstStyle/>
          <a:p>
            <a:pPr algn="ctr"/>
            <a:r>
              <a:rPr lang="en-US" sz="3600" dirty="0">
                <a:solidFill>
                  <a:schemeClr val="bg1"/>
                </a:solidFill>
              </a:rPr>
              <a:t>Shubham</a:t>
            </a:r>
            <a:endParaRPr lang="en-IN" sz="3600" dirty="0">
              <a:solidFill>
                <a:schemeClr val="bg1"/>
              </a:solidFill>
            </a:endParaRPr>
          </a:p>
        </p:txBody>
      </p:sp>
      <p:cxnSp>
        <p:nvCxnSpPr>
          <p:cNvPr id="16" name="Straight Connector 15">
            <a:extLst>
              <a:ext uri="{FF2B5EF4-FFF2-40B4-BE49-F238E27FC236}">
                <a16:creationId xmlns:a16="http://schemas.microsoft.com/office/drawing/2014/main" id="{98C074DA-822D-2EEA-F81A-A8A525F099AD}"/>
              </a:ext>
            </a:extLst>
          </p:cNvPr>
          <p:cNvCxnSpPr/>
          <p:nvPr/>
        </p:nvCxnSpPr>
        <p:spPr>
          <a:xfrm>
            <a:off x="6610604" y="3848100"/>
            <a:ext cx="50297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4116198-0127-853C-FE23-E76514319694}"/>
              </a:ext>
            </a:extLst>
          </p:cNvPr>
          <p:cNvSpPr txBox="1"/>
          <p:nvPr/>
        </p:nvSpPr>
        <p:spPr>
          <a:xfrm>
            <a:off x="12573000" y="2933700"/>
            <a:ext cx="4191000" cy="646331"/>
          </a:xfrm>
          <a:prstGeom prst="rect">
            <a:avLst/>
          </a:prstGeom>
          <a:noFill/>
        </p:spPr>
        <p:txBody>
          <a:bodyPr wrap="square" rtlCol="0">
            <a:spAutoFit/>
          </a:bodyPr>
          <a:lstStyle/>
          <a:p>
            <a:pPr algn="ctr"/>
            <a:r>
              <a:rPr lang="en-US" sz="3600" dirty="0">
                <a:solidFill>
                  <a:schemeClr val="bg1"/>
                </a:solidFill>
              </a:rPr>
              <a:t>Mruganshi</a:t>
            </a:r>
            <a:endParaRPr lang="en-IN" sz="3600" dirty="0">
              <a:solidFill>
                <a:schemeClr val="bg1"/>
              </a:solidFill>
            </a:endParaRPr>
          </a:p>
        </p:txBody>
      </p:sp>
      <p:cxnSp>
        <p:nvCxnSpPr>
          <p:cNvPr id="18" name="Straight Connector 17">
            <a:extLst>
              <a:ext uri="{FF2B5EF4-FFF2-40B4-BE49-F238E27FC236}">
                <a16:creationId xmlns:a16="http://schemas.microsoft.com/office/drawing/2014/main" id="{9E876CE6-3A51-C320-21B3-443912BC8198}"/>
              </a:ext>
            </a:extLst>
          </p:cNvPr>
          <p:cNvCxnSpPr/>
          <p:nvPr/>
        </p:nvCxnSpPr>
        <p:spPr>
          <a:xfrm>
            <a:off x="12191491" y="3848100"/>
            <a:ext cx="50297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C7111B3-FFEF-7669-8B8C-E81E4685B804}"/>
              </a:ext>
            </a:extLst>
          </p:cNvPr>
          <p:cNvSpPr txBox="1"/>
          <p:nvPr/>
        </p:nvSpPr>
        <p:spPr>
          <a:xfrm>
            <a:off x="6646669" y="4076700"/>
            <a:ext cx="4783331"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Storing and Annotating the Sensor data</a:t>
            </a:r>
          </a:p>
          <a:p>
            <a:pPr marL="457200" indent="-457200">
              <a:buFont typeface="Arial" panose="020B0604020202020204" pitchFamily="34" charset="0"/>
              <a:buChar char="•"/>
            </a:pPr>
            <a:r>
              <a:rPr lang="en-IN" sz="2800" dirty="0">
                <a:solidFill>
                  <a:schemeClr val="bg1"/>
                </a:solidFill>
              </a:rPr>
              <a:t>Fetching the CSV file for visualization</a:t>
            </a:r>
          </a:p>
          <a:p>
            <a:pPr marL="457200" indent="-457200">
              <a:buFont typeface="Arial" panose="020B0604020202020204" pitchFamily="34" charset="0"/>
              <a:buChar char="•"/>
            </a:pPr>
            <a:r>
              <a:rPr lang="en-IN" sz="2800" dirty="0">
                <a:solidFill>
                  <a:schemeClr val="bg1"/>
                </a:solidFill>
              </a:rPr>
              <a:t>Integrating all the components for visualization</a:t>
            </a:r>
          </a:p>
          <a:p>
            <a:pPr marL="457200" indent="-457200">
              <a:buFont typeface="Arial" panose="020B0604020202020204" pitchFamily="34" charset="0"/>
              <a:buChar char="•"/>
            </a:pPr>
            <a:r>
              <a:rPr lang="en-IN" sz="2800" dirty="0">
                <a:solidFill>
                  <a:schemeClr val="bg1"/>
                </a:solidFill>
              </a:rPr>
              <a:t>Dynamic Add Button</a:t>
            </a:r>
          </a:p>
        </p:txBody>
      </p:sp>
      <p:sp>
        <p:nvSpPr>
          <p:cNvPr id="20" name="TextBox 19">
            <a:extLst>
              <a:ext uri="{FF2B5EF4-FFF2-40B4-BE49-F238E27FC236}">
                <a16:creationId xmlns:a16="http://schemas.microsoft.com/office/drawing/2014/main" id="{A1DE18EA-A46D-E66A-34A0-4CF1268C7E5D}"/>
              </a:ext>
            </a:extLst>
          </p:cNvPr>
          <p:cNvSpPr txBox="1"/>
          <p:nvPr/>
        </p:nvSpPr>
        <p:spPr>
          <a:xfrm>
            <a:off x="12285469" y="4152900"/>
            <a:ext cx="4783331"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UI Design</a:t>
            </a:r>
          </a:p>
          <a:p>
            <a:pPr marL="457200" indent="-457200">
              <a:buFont typeface="Arial" panose="020B0604020202020204" pitchFamily="34" charset="0"/>
              <a:buChar char="•"/>
            </a:pPr>
            <a:r>
              <a:rPr lang="en-US" sz="2800" dirty="0">
                <a:solidFill>
                  <a:schemeClr val="bg1"/>
                </a:solidFill>
              </a:rPr>
              <a:t>Fetching the Sensor data</a:t>
            </a:r>
          </a:p>
          <a:p>
            <a:pPr marL="457200" indent="-457200">
              <a:buFont typeface="Arial" panose="020B0604020202020204" pitchFamily="34" charset="0"/>
              <a:buChar char="•"/>
            </a:pPr>
            <a:r>
              <a:rPr lang="en-US" sz="2800" dirty="0">
                <a:solidFill>
                  <a:schemeClr val="bg1"/>
                </a:solidFill>
              </a:rPr>
              <a:t>Visualizing the data</a:t>
            </a:r>
          </a:p>
          <a:p>
            <a:pPr marL="457200" indent="-457200">
              <a:buFont typeface="Arial" panose="020B0604020202020204" pitchFamily="34" charset="0"/>
              <a:buChar char="•"/>
            </a:pPr>
            <a:r>
              <a:rPr lang="en-US" sz="2800" dirty="0">
                <a:solidFill>
                  <a:schemeClr val="bg1"/>
                </a:solidFill>
              </a:rPr>
              <a:t>Logo Design</a:t>
            </a:r>
          </a:p>
          <a:p>
            <a:pPr marL="457200" indent="-457200">
              <a:buFont typeface="Arial" panose="020B0604020202020204" pitchFamily="34" charset="0"/>
              <a:buChar char="•"/>
            </a:pPr>
            <a:r>
              <a:rPr lang="en-US" sz="2800" dirty="0">
                <a:solidFill>
                  <a:schemeClr val="bg1"/>
                </a:solidFill>
              </a:rPr>
              <a:t>Adding share button</a:t>
            </a:r>
            <a:endParaRPr lang="en-IN" sz="28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17854104" cy="8400220"/>
            <a:chOff x="0" y="0"/>
            <a:chExt cx="2924524" cy="1375966"/>
          </a:xfrm>
        </p:grpSpPr>
        <p:sp>
          <p:nvSpPr>
            <p:cNvPr id="3" name="Freeform 3"/>
            <p:cNvSpPr/>
            <p:nvPr/>
          </p:nvSpPr>
          <p:spPr>
            <a:xfrm>
              <a:off x="0" y="0"/>
              <a:ext cx="2924524" cy="1375966"/>
            </a:xfrm>
            <a:custGeom>
              <a:avLst/>
              <a:gdLst/>
              <a:ahLst/>
              <a:cxnLst/>
              <a:rect l="l" t="t" r="r" b="b"/>
              <a:pathLst>
                <a:path w="2924524" h="1375966">
                  <a:moveTo>
                    <a:pt x="2800064" y="1375966"/>
                  </a:moveTo>
                  <a:lnTo>
                    <a:pt x="124460" y="1375966"/>
                  </a:lnTo>
                  <a:cubicBezTo>
                    <a:pt x="55880" y="1375966"/>
                    <a:pt x="0" y="1320086"/>
                    <a:pt x="0" y="1251506"/>
                  </a:cubicBezTo>
                  <a:lnTo>
                    <a:pt x="0" y="124460"/>
                  </a:lnTo>
                  <a:cubicBezTo>
                    <a:pt x="0" y="55880"/>
                    <a:pt x="55880" y="0"/>
                    <a:pt x="124460" y="0"/>
                  </a:cubicBezTo>
                  <a:lnTo>
                    <a:pt x="2800064" y="0"/>
                  </a:lnTo>
                  <a:cubicBezTo>
                    <a:pt x="2868644" y="0"/>
                    <a:pt x="2924524" y="55880"/>
                    <a:pt x="2924524" y="124460"/>
                  </a:cubicBezTo>
                  <a:lnTo>
                    <a:pt x="2924524" y="1251507"/>
                  </a:lnTo>
                  <a:cubicBezTo>
                    <a:pt x="2924524" y="1320086"/>
                    <a:pt x="2868644" y="1375966"/>
                    <a:pt x="2800064" y="1375966"/>
                  </a:cubicBezTo>
                  <a:close/>
                </a:path>
              </a:pathLst>
            </a:custGeom>
            <a:solidFill>
              <a:srgbClr val="1B1B1B"/>
            </a:solidFill>
          </p:spPr>
        </p:sp>
      </p:grpSp>
      <p:grpSp>
        <p:nvGrpSpPr>
          <p:cNvPr id="4" name="Group 4"/>
          <p:cNvGrpSpPr/>
          <p:nvPr/>
        </p:nvGrpSpPr>
        <p:grpSpPr>
          <a:xfrm>
            <a:off x="1028700" y="9209737"/>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556" y="197377"/>
              <a:ext cx="290938" cy="247298"/>
            </a:xfrm>
            <a:prstGeom prst="rect">
              <a:avLst/>
            </a:prstGeom>
          </p:spPr>
        </p:pic>
      </p:grpSp>
      <p:grpSp>
        <p:nvGrpSpPr>
          <p:cNvPr id="8" name="Group 8"/>
          <p:cNvGrpSpPr/>
          <p:nvPr/>
        </p:nvGrpSpPr>
        <p:grpSpPr>
          <a:xfrm>
            <a:off x="1673644" y="9209737"/>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5802" y="197377"/>
              <a:ext cx="250447" cy="256988"/>
            </a:xfrm>
            <a:prstGeom prst="rect">
              <a:avLst/>
            </a:prstGeom>
          </p:spPr>
        </p:pic>
      </p:grpSp>
      <p:grpSp>
        <p:nvGrpSpPr>
          <p:cNvPr id="12" name="Group 12"/>
          <p:cNvGrpSpPr/>
          <p:nvPr/>
        </p:nvGrpSpPr>
        <p:grpSpPr>
          <a:xfrm>
            <a:off x="2318588" y="9209737"/>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5355" y="192503"/>
              <a:ext cx="231341" cy="257046"/>
            </a:xfrm>
            <a:prstGeom prst="rect">
              <a:avLst/>
            </a:prstGeom>
          </p:spPr>
        </p:pic>
      </p:grpSp>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1028700"/>
            <a:ext cx="255713" cy="63928"/>
          </a:xfrm>
          <a:prstGeom prst="rect">
            <a:avLst/>
          </a:prstGeom>
        </p:spPr>
      </p:pic>
      <p:pic>
        <p:nvPicPr>
          <p:cNvPr id="17" name="Picture 17"/>
          <p:cNvPicPr>
            <a:picLocks noChangeAspect="1"/>
          </p:cNvPicPr>
          <p:nvPr/>
        </p:nvPicPr>
        <p:blipFill>
          <a:blip r:embed="rId10"/>
          <a:srcRect l="24758" r="10722" b="74100"/>
          <a:stretch>
            <a:fillRect/>
          </a:stretch>
        </p:blipFill>
        <p:spPr>
          <a:xfrm>
            <a:off x="2779297" y="4384289"/>
            <a:ext cx="12729407" cy="4245416"/>
          </a:xfrm>
          <a:prstGeom prst="rect">
            <a:avLst/>
          </a:prstGeom>
        </p:spPr>
      </p:pic>
      <p:pic>
        <p:nvPicPr>
          <p:cNvPr id="18" name="Picture 1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921370" y="991777"/>
            <a:ext cx="337930" cy="337930"/>
          </a:xfrm>
          <a:prstGeom prst="rect">
            <a:avLst/>
          </a:prstGeom>
        </p:spPr>
      </p:pic>
      <p:grpSp>
        <p:nvGrpSpPr>
          <p:cNvPr id="19" name="Group 19"/>
          <p:cNvGrpSpPr/>
          <p:nvPr/>
        </p:nvGrpSpPr>
        <p:grpSpPr>
          <a:xfrm>
            <a:off x="16768221" y="9258300"/>
            <a:ext cx="470732" cy="239358"/>
            <a:chOff x="0" y="0"/>
            <a:chExt cx="627643" cy="319144"/>
          </a:xfrm>
        </p:grpSpPr>
        <p:grpSp>
          <p:nvGrpSpPr>
            <p:cNvPr id="20" name="Group 20"/>
            <p:cNvGrpSpPr/>
            <p:nvPr/>
          </p:nvGrpSpPr>
          <p:grpSpPr>
            <a:xfrm>
              <a:off x="0" y="0"/>
              <a:ext cx="627643" cy="319144"/>
              <a:chOff x="0" y="0"/>
              <a:chExt cx="3763941" cy="1913890"/>
            </a:xfrm>
          </p:grpSpPr>
          <p:sp>
            <p:nvSpPr>
              <p:cNvPr id="21" name="Freeform 21"/>
              <p:cNvSpPr/>
              <p:nvPr/>
            </p:nvSpPr>
            <p:spPr>
              <a:xfrm>
                <a:off x="0" y="0"/>
                <a:ext cx="3763941" cy="1913890"/>
              </a:xfrm>
              <a:custGeom>
                <a:avLst/>
                <a:gdLst/>
                <a:ahLst/>
                <a:cxnLst/>
                <a:rect l="l" t="t" r="r" b="b"/>
                <a:pathLst>
                  <a:path w="3763941" h="1913890">
                    <a:moveTo>
                      <a:pt x="3763941" y="956945"/>
                    </a:moveTo>
                    <a:lnTo>
                      <a:pt x="3763941" y="956945"/>
                    </a:lnTo>
                    <a:cubicBezTo>
                      <a:pt x="3763941" y="1485392"/>
                      <a:pt x="3335570" y="1913890"/>
                      <a:pt x="2806996" y="1913890"/>
                    </a:cubicBezTo>
                    <a:lnTo>
                      <a:pt x="956945" y="1913890"/>
                    </a:lnTo>
                    <a:cubicBezTo>
                      <a:pt x="428371" y="1913890"/>
                      <a:pt x="0" y="1485392"/>
                      <a:pt x="0" y="956945"/>
                    </a:cubicBezTo>
                    <a:lnTo>
                      <a:pt x="0" y="956945"/>
                    </a:ln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22" name="Group 22"/>
            <p:cNvGrpSpPr/>
            <p:nvPr/>
          </p:nvGrpSpPr>
          <p:grpSpPr>
            <a:xfrm>
              <a:off x="313822" y="20591"/>
              <a:ext cx="277962" cy="27796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E9E9"/>
              </a:solidFill>
            </p:spPr>
          </p:sp>
        </p:grpSp>
      </p:grpSp>
      <p:sp>
        <p:nvSpPr>
          <p:cNvPr id="24" name="TextBox 24"/>
          <p:cNvSpPr txBox="1"/>
          <p:nvPr/>
        </p:nvSpPr>
        <p:spPr>
          <a:xfrm>
            <a:off x="4533814" y="3578932"/>
            <a:ext cx="9220373" cy="942975"/>
          </a:xfrm>
          <a:prstGeom prst="rect">
            <a:avLst/>
          </a:prstGeom>
        </p:spPr>
        <p:txBody>
          <a:bodyPr lIns="0" tIns="0" rIns="0" bIns="0" rtlCol="0" anchor="t">
            <a:spAutoFit/>
          </a:bodyPr>
          <a:lstStyle/>
          <a:p>
            <a:pPr marL="0" lvl="0" indent="0" algn="ctr">
              <a:lnSpc>
                <a:spcPts val="7440"/>
              </a:lnSpc>
              <a:spcBef>
                <a:spcPct val="0"/>
              </a:spcBef>
            </a:pPr>
            <a:r>
              <a:rPr lang="en-US" sz="6200" u="none">
                <a:solidFill>
                  <a:srgbClr val="F1E9E9"/>
                </a:solidFill>
                <a:latin typeface="Open Sauce Semi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1B1B1B"/>
            </a:solidFill>
          </p:spPr>
        </p:sp>
      </p:grpSp>
      <p:pic>
        <p:nvPicPr>
          <p:cNvPr id="4" name="Picture 4"/>
          <p:cNvPicPr>
            <a:picLocks noChangeAspect="1"/>
          </p:cNvPicPr>
          <p:nvPr/>
        </p:nvPicPr>
        <p:blipFill>
          <a:blip r:embed="rId2"/>
          <a:srcRect l="24758" r="10722" b="74100"/>
          <a:stretch>
            <a:fillRect/>
          </a:stretch>
        </p:blipFill>
        <p:spPr>
          <a:xfrm>
            <a:off x="216948" y="6451232"/>
            <a:ext cx="7376604" cy="2460189"/>
          </a:xfrm>
          <a:prstGeom prst="rect">
            <a:avLst/>
          </a:prstGeom>
        </p:spPr>
      </p:pic>
      <p:sp>
        <p:nvSpPr>
          <p:cNvPr id="5" name="AutoShape 5"/>
          <p:cNvSpPr/>
          <p:nvPr/>
        </p:nvSpPr>
        <p:spPr>
          <a:xfrm rot="4438">
            <a:off x="216933" y="8887609"/>
            <a:ext cx="7376610" cy="0"/>
          </a:xfrm>
          <a:prstGeom prst="line">
            <a:avLst/>
          </a:prstGeom>
          <a:ln w="19050" cap="flat">
            <a:solidFill>
              <a:srgbClr val="000000"/>
            </a:solidFill>
            <a:prstDash val="solid"/>
            <a:headEnd type="none" w="sm" len="sm"/>
            <a:tailEnd type="none" w="sm" len="sm"/>
          </a:ln>
        </p:spPr>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21370" y="991777"/>
            <a:ext cx="337930" cy="337930"/>
          </a:xfrm>
          <a:prstGeom prst="rect">
            <a:avLst/>
          </a:prstGeom>
        </p:spPr>
      </p:pic>
      <p:sp>
        <p:nvSpPr>
          <p:cNvPr id="7" name="TextBox 7"/>
          <p:cNvSpPr txBox="1"/>
          <p:nvPr/>
        </p:nvSpPr>
        <p:spPr>
          <a:xfrm>
            <a:off x="1028700" y="4301578"/>
            <a:ext cx="5201984" cy="733425"/>
          </a:xfrm>
          <a:prstGeom prst="rect">
            <a:avLst/>
          </a:prstGeom>
        </p:spPr>
        <p:txBody>
          <a:bodyPr lIns="0" tIns="0" rIns="0" bIns="0" rtlCol="0" anchor="t">
            <a:spAutoFit/>
          </a:bodyPr>
          <a:lstStyle/>
          <a:p>
            <a:pPr marL="0" lvl="0" indent="0" algn="l">
              <a:lnSpc>
                <a:spcPts val="5880"/>
              </a:lnSpc>
              <a:spcBef>
                <a:spcPct val="0"/>
              </a:spcBef>
            </a:pPr>
            <a:r>
              <a:rPr lang="en-US" sz="4900">
                <a:solidFill>
                  <a:srgbClr val="F1E9E9"/>
                </a:solidFill>
                <a:latin typeface="Open Sauce SemiBold"/>
              </a:rPr>
              <a:t>Outline</a:t>
            </a:r>
          </a:p>
        </p:txBody>
      </p:sp>
      <p:grpSp>
        <p:nvGrpSpPr>
          <p:cNvPr id="8" name="Group 8"/>
          <p:cNvGrpSpPr/>
          <p:nvPr/>
        </p:nvGrpSpPr>
        <p:grpSpPr>
          <a:xfrm>
            <a:off x="6419378" y="9343707"/>
            <a:ext cx="470732" cy="239358"/>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lnTo>
                      <a:pt x="3763941" y="956945"/>
                    </a:lnTo>
                    <a:cubicBezTo>
                      <a:pt x="3763941" y="1485392"/>
                      <a:pt x="3335570" y="1913890"/>
                      <a:pt x="2806996" y="1913890"/>
                    </a:cubicBezTo>
                    <a:lnTo>
                      <a:pt x="956945" y="1913890"/>
                    </a:lnTo>
                    <a:cubicBezTo>
                      <a:pt x="428371" y="1913890"/>
                      <a:pt x="0" y="1485392"/>
                      <a:pt x="0" y="956945"/>
                    </a:cubicBezTo>
                    <a:lnTo>
                      <a:pt x="0" y="956945"/>
                    </a:ln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E9E9"/>
              </a:solidFill>
            </p:spPr>
          </p:sp>
        </p:grpSp>
      </p:grpSp>
      <p:sp>
        <p:nvSpPr>
          <p:cNvPr id="13" name="TextBox 13"/>
          <p:cNvSpPr txBox="1"/>
          <p:nvPr/>
        </p:nvSpPr>
        <p:spPr>
          <a:xfrm>
            <a:off x="11121105" y="3243473"/>
            <a:ext cx="5106448" cy="422275"/>
          </a:xfrm>
          <a:prstGeom prst="rect">
            <a:avLst/>
          </a:prstGeom>
        </p:spPr>
        <p:txBody>
          <a:bodyPr lIns="0" tIns="0" rIns="0" bIns="0" rtlCol="0" anchor="t">
            <a:spAutoFit/>
          </a:bodyPr>
          <a:lstStyle/>
          <a:p>
            <a:pPr marL="539753" lvl="1" indent="-269876" algn="l">
              <a:lnSpc>
                <a:spcPts val="3500"/>
              </a:lnSpc>
              <a:buFont typeface="Arial"/>
              <a:buChar char="•"/>
            </a:pPr>
            <a:r>
              <a:rPr lang="en-US" sz="2500" u="sng" dirty="0">
                <a:solidFill>
                  <a:srgbClr val="F1E9E9"/>
                </a:solidFill>
                <a:latin typeface="Open Sauce"/>
              </a:rPr>
              <a:t>Objective</a:t>
            </a:r>
          </a:p>
        </p:txBody>
      </p:sp>
      <p:sp>
        <p:nvSpPr>
          <p:cNvPr id="14" name="TextBox 14"/>
          <p:cNvSpPr txBox="1"/>
          <p:nvPr/>
        </p:nvSpPr>
        <p:spPr>
          <a:xfrm>
            <a:off x="9912161" y="3316498"/>
            <a:ext cx="678983" cy="333375"/>
          </a:xfrm>
          <a:prstGeom prst="rect">
            <a:avLst/>
          </a:prstGeom>
        </p:spPr>
        <p:txBody>
          <a:bodyPr lIns="0" tIns="0" rIns="0" bIns="0" rtlCol="0" anchor="t">
            <a:spAutoFit/>
          </a:bodyPr>
          <a:lstStyle/>
          <a:p>
            <a:pPr marL="0" lvl="0" indent="0" algn="ctr">
              <a:lnSpc>
                <a:spcPts val="2760"/>
              </a:lnSpc>
              <a:spcBef>
                <a:spcPct val="0"/>
              </a:spcBef>
            </a:pPr>
            <a:r>
              <a:rPr lang="en-US" sz="2300">
                <a:solidFill>
                  <a:srgbClr val="646464"/>
                </a:solidFill>
                <a:latin typeface="Open Sauce SemiBold Bold"/>
              </a:rPr>
              <a:t>01</a:t>
            </a:r>
          </a:p>
        </p:txBody>
      </p:sp>
      <p:sp>
        <p:nvSpPr>
          <p:cNvPr id="15" name="TextBox 15"/>
          <p:cNvSpPr txBox="1"/>
          <p:nvPr/>
        </p:nvSpPr>
        <p:spPr>
          <a:xfrm>
            <a:off x="11121105" y="4055374"/>
            <a:ext cx="5106448" cy="422275"/>
          </a:xfrm>
          <a:prstGeom prst="rect">
            <a:avLst/>
          </a:prstGeom>
        </p:spPr>
        <p:txBody>
          <a:bodyPr lIns="0" tIns="0" rIns="0" bIns="0" rtlCol="0" anchor="t">
            <a:spAutoFit/>
          </a:bodyPr>
          <a:lstStyle/>
          <a:p>
            <a:pPr marL="539753" lvl="1" indent="-269876" algn="l">
              <a:lnSpc>
                <a:spcPts val="3500"/>
              </a:lnSpc>
              <a:buFont typeface="Arial"/>
              <a:buChar char="•"/>
            </a:pPr>
            <a:r>
              <a:rPr lang="en-US" sz="2500" u="sng" dirty="0">
                <a:solidFill>
                  <a:srgbClr val="F1E9E9"/>
                </a:solidFill>
                <a:latin typeface="Open Sauce"/>
              </a:rPr>
              <a:t>Problem Statement</a:t>
            </a:r>
          </a:p>
        </p:txBody>
      </p:sp>
      <p:sp>
        <p:nvSpPr>
          <p:cNvPr id="16" name="TextBox 16"/>
          <p:cNvSpPr txBox="1"/>
          <p:nvPr/>
        </p:nvSpPr>
        <p:spPr>
          <a:xfrm>
            <a:off x="9912161" y="4128399"/>
            <a:ext cx="678983" cy="333375"/>
          </a:xfrm>
          <a:prstGeom prst="rect">
            <a:avLst/>
          </a:prstGeom>
        </p:spPr>
        <p:txBody>
          <a:bodyPr lIns="0" tIns="0" rIns="0" bIns="0" rtlCol="0" anchor="t">
            <a:spAutoFit/>
          </a:bodyPr>
          <a:lstStyle/>
          <a:p>
            <a:pPr marL="0" lvl="0" indent="0" algn="ctr">
              <a:lnSpc>
                <a:spcPts val="2760"/>
              </a:lnSpc>
              <a:spcBef>
                <a:spcPct val="0"/>
              </a:spcBef>
            </a:pPr>
            <a:r>
              <a:rPr lang="en-US" sz="2300">
                <a:solidFill>
                  <a:srgbClr val="646464"/>
                </a:solidFill>
                <a:latin typeface="Open Sauce SemiBold Bold"/>
              </a:rPr>
              <a:t>02</a:t>
            </a:r>
          </a:p>
        </p:txBody>
      </p:sp>
      <p:sp>
        <p:nvSpPr>
          <p:cNvPr id="17" name="TextBox 17"/>
          <p:cNvSpPr txBox="1"/>
          <p:nvPr/>
        </p:nvSpPr>
        <p:spPr>
          <a:xfrm>
            <a:off x="9912161" y="4942681"/>
            <a:ext cx="678983" cy="333375"/>
          </a:xfrm>
          <a:prstGeom prst="rect">
            <a:avLst/>
          </a:prstGeom>
        </p:spPr>
        <p:txBody>
          <a:bodyPr lIns="0" tIns="0" rIns="0" bIns="0" rtlCol="0" anchor="t">
            <a:spAutoFit/>
          </a:bodyPr>
          <a:lstStyle/>
          <a:p>
            <a:pPr marL="0" lvl="0" indent="0" algn="ctr">
              <a:lnSpc>
                <a:spcPts val="2760"/>
              </a:lnSpc>
              <a:spcBef>
                <a:spcPct val="0"/>
              </a:spcBef>
            </a:pPr>
            <a:r>
              <a:rPr lang="en-US" sz="2300">
                <a:solidFill>
                  <a:srgbClr val="646464"/>
                </a:solidFill>
                <a:latin typeface="Open Sauce SemiBold Bold"/>
              </a:rPr>
              <a:t>03</a:t>
            </a:r>
          </a:p>
        </p:txBody>
      </p:sp>
      <p:sp>
        <p:nvSpPr>
          <p:cNvPr id="18" name="TextBox 18"/>
          <p:cNvSpPr txBox="1"/>
          <p:nvPr/>
        </p:nvSpPr>
        <p:spPr>
          <a:xfrm>
            <a:off x="11121105" y="4853781"/>
            <a:ext cx="6138195" cy="422275"/>
          </a:xfrm>
          <a:prstGeom prst="rect">
            <a:avLst/>
          </a:prstGeom>
        </p:spPr>
        <p:txBody>
          <a:bodyPr lIns="0" tIns="0" rIns="0" bIns="0" rtlCol="0" anchor="t">
            <a:spAutoFit/>
          </a:bodyPr>
          <a:lstStyle/>
          <a:p>
            <a:pPr marL="539753" lvl="1" indent="-269876" algn="l">
              <a:lnSpc>
                <a:spcPts val="3500"/>
              </a:lnSpc>
              <a:buFont typeface="Arial"/>
              <a:buChar char="•"/>
            </a:pPr>
            <a:r>
              <a:rPr lang="en-US" sz="2500" u="sng" dirty="0">
                <a:solidFill>
                  <a:srgbClr val="F1E9E9"/>
                </a:solidFill>
                <a:latin typeface="Open Sauce"/>
              </a:rPr>
              <a:t>Methodology and </a:t>
            </a:r>
            <a:r>
              <a:rPr lang="en-US" sz="2500" u="sng" dirty="0" err="1">
                <a:solidFill>
                  <a:srgbClr val="F1E9E9"/>
                </a:solidFill>
                <a:latin typeface="Open Sauce"/>
              </a:rPr>
              <a:t>Overallworking</a:t>
            </a:r>
            <a:endParaRPr lang="en-US" sz="2500" u="sng" dirty="0">
              <a:solidFill>
                <a:srgbClr val="F1E9E9"/>
              </a:solidFill>
              <a:latin typeface="Open Sauce"/>
            </a:endParaRPr>
          </a:p>
        </p:txBody>
      </p:sp>
      <p:sp>
        <p:nvSpPr>
          <p:cNvPr id="19" name="TextBox 19"/>
          <p:cNvSpPr txBox="1"/>
          <p:nvPr/>
        </p:nvSpPr>
        <p:spPr>
          <a:xfrm>
            <a:off x="9912161" y="5759345"/>
            <a:ext cx="678983" cy="333375"/>
          </a:xfrm>
          <a:prstGeom prst="rect">
            <a:avLst/>
          </a:prstGeom>
        </p:spPr>
        <p:txBody>
          <a:bodyPr lIns="0" tIns="0" rIns="0" bIns="0" rtlCol="0" anchor="t">
            <a:spAutoFit/>
          </a:bodyPr>
          <a:lstStyle/>
          <a:p>
            <a:pPr marL="0" lvl="0" indent="0" algn="ctr">
              <a:lnSpc>
                <a:spcPts val="2760"/>
              </a:lnSpc>
              <a:spcBef>
                <a:spcPct val="0"/>
              </a:spcBef>
            </a:pPr>
            <a:r>
              <a:rPr lang="en-US" sz="2300">
                <a:solidFill>
                  <a:srgbClr val="646464"/>
                </a:solidFill>
                <a:latin typeface="Open Sauce SemiBold Bold"/>
              </a:rPr>
              <a:t>04</a:t>
            </a:r>
          </a:p>
        </p:txBody>
      </p:sp>
      <p:sp>
        <p:nvSpPr>
          <p:cNvPr id="20" name="TextBox 20"/>
          <p:cNvSpPr txBox="1"/>
          <p:nvPr/>
        </p:nvSpPr>
        <p:spPr>
          <a:xfrm>
            <a:off x="11121105" y="5657213"/>
            <a:ext cx="5106448" cy="422275"/>
          </a:xfrm>
          <a:prstGeom prst="rect">
            <a:avLst/>
          </a:prstGeom>
        </p:spPr>
        <p:txBody>
          <a:bodyPr lIns="0" tIns="0" rIns="0" bIns="0" rtlCol="0" anchor="t">
            <a:spAutoFit/>
          </a:bodyPr>
          <a:lstStyle/>
          <a:p>
            <a:pPr marL="539753" lvl="1" indent="-269876" algn="l">
              <a:lnSpc>
                <a:spcPts val="3500"/>
              </a:lnSpc>
              <a:buFont typeface="Arial"/>
              <a:buChar char="•"/>
            </a:pPr>
            <a:r>
              <a:rPr lang="en-US" sz="2500" u="sng" dirty="0">
                <a:solidFill>
                  <a:srgbClr val="F1E9E9"/>
                </a:solidFill>
                <a:latin typeface="Open Sauce"/>
              </a:rPr>
              <a:t>Screenshots</a:t>
            </a:r>
          </a:p>
        </p:txBody>
      </p:sp>
      <p:sp>
        <p:nvSpPr>
          <p:cNvPr id="21" name="TextBox 21"/>
          <p:cNvSpPr txBox="1"/>
          <p:nvPr/>
        </p:nvSpPr>
        <p:spPr>
          <a:xfrm>
            <a:off x="9912161" y="6571245"/>
            <a:ext cx="678983" cy="333375"/>
          </a:xfrm>
          <a:prstGeom prst="rect">
            <a:avLst/>
          </a:prstGeom>
        </p:spPr>
        <p:txBody>
          <a:bodyPr lIns="0" tIns="0" rIns="0" bIns="0" rtlCol="0" anchor="t">
            <a:spAutoFit/>
          </a:bodyPr>
          <a:lstStyle/>
          <a:p>
            <a:pPr marL="0" lvl="0" indent="0" algn="ctr">
              <a:lnSpc>
                <a:spcPts val="2760"/>
              </a:lnSpc>
              <a:spcBef>
                <a:spcPct val="0"/>
              </a:spcBef>
            </a:pPr>
            <a:r>
              <a:rPr lang="en-US" sz="2300">
                <a:solidFill>
                  <a:srgbClr val="646464"/>
                </a:solidFill>
                <a:latin typeface="Open Sauce SemiBold Bold"/>
              </a:rPr>
              <a:t>05</a:t>
            </a:r>
          </a:p>
        </p:txBody>
      </p:sp>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255713" cy="63928"/>
          </a:xfrm>
          <a:prstGeom prst="rect">
            <a:avLst/>
          </a:prstGeom>
        </p:spPr>
      </p:pic>
      <p:sp>
        <p:nvSpPr>
          <p:cNvPr id="23" name="TextBox 23"/>
          <p:cNvSpPr txBox="1"/>
          <p:nvPr/>
        </p:nvSpPr>
        <p:spPr>
          <a:xfrm>
            <a:off x="9912161" y="7347952"/>
            <a:ext cx="678983" cy="333375"/>
          </a:xfrm>
          <a:prstGeom prst="rect">
            <a:avLst/>
          </a:prstGeom>
        </p:spPr>
        <p:txBody>
          <a:bodyPr lIns="0" tIns="0" rIns="0" bIns="0" rtlCol="0" anchor="t">
            <a:spAutoFit/>
          </a:bodyPr>
          <a:lstStyle/>
          <a:p>
            <a:pPr marL="0" lvl="0" indent="0" algn="ctr">
              <a:lnSpc>
                <a:spcPts val="2760"/>
              </a:lnSpc>
              <a:spcBef>
                <a:spcPct val="0"/>
              </a:spcBef>
            </a:pPr>
            <a:r>
              <a:rPr lang="en-US" sz="2300">
                <a:solidFill>
                  <a:srgbClr val="646464"/>
                </a:solidFill>
                <a:latin typeface="Open Sauce SemiBold Bold"/>
              </a:rPr>
              <a:t>06</a:t>
            </a:r>
          </a:p>
        </p:txBody>
      </p:sp>
      <p:sp>
        <p:nvSpPr>
          <p:cNvPr id="24" name="TextBox 24"/>
          <p:cNvSpPr txBox="1"/>
          <p:nvPr/>
        </p:nvSpPr>
        <p:spPr>
          <a:xfrm>
            <a:off x="11121105" y="6450963"/>
            <a:ext cx="5106448" cy="422275"/>
          </a:xfrm>
          <a:prstGeom prst="rect">
            <a:avLst/>
          </a:prstGeom>
        </p:spPr>
        <p:txBody>
          <a:bodyPr lIns="0" tIns="0" rIns="0" bIns="0" rtlCol="0" anchor="t">
            <a:spAutoFit/>
          </a:bodyPr>
          <a:lstStyle/>
          <a:p>
            <a:pPr marL="539753" lvl="1" indent="-269876" algn="l">
              <a:lnSpc>
                <a:spcPts val="3500"/>
              </a:lnSpc>
              <a:buFont typeface="Arial"/>
              <a:buChar char="•"/>
            </a:pPr>
            <a:r>
              <a:rPr lang="en-US" sz="2500" u="sng">
                <a:solidFill>
                  <a:srgbClr val="F1E9E9"/>
                </a:solidFill>
                <a:latin typeface="Open Sauce"/>
              </a:rPr>
              <a:t>Demo video</a:t>
            </a:r>
          </a:p>
        </p:txBody>
      </p:sp>
      <p:sp>
        <p:nvSpPr>
          <p:cNvPr id="25" name="TextBox 25"/>
          <p:cNvSpPr txBox="1"/>
          <p:nvPr/>
        </p:nvSpPr>
        <p:spPr>
          <a:xfrm>
            <a:off x="11121105" y="7244712"/>
            <a:ext cx="5106448" cy="422275"/>
          </a:xfrm>
          <a:prstGeom prst="rect">
            <a:avLst/>
          </a:prstGeom>
        </p:spPr>
        <p:txBody>
          <a:bodyPr lIns="0" tIns="0" rIns="0" bIns="0" rtlCol="0" anchor="t">
            <a:spAutoFit/>
          </a:bodyPr>
          <a:lstStyle/>
          <a:p>
            <a:pPr marL="539753" lvl="1" indent="-269876" algn="l">
              <a:lnSpc>
                <a:spcPts val="3500"/>
              </a:lnSpc>
              <a:buFont typeface="Arial"/>
              <a:buChar char="•"/>
            </a:pPr>
            <a:r>
              <a:rPr lang="en-US" sz="2500" u="sng">
                <a:solidFill>
                  <a:srgbClr val="F1E9E9"/>
                </a:solidFill>
                <a:latin typeface="Open Sauce"/>
              </a:rPr>
              <a:t>Contribution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2704722"/>
            <a:ext cx="1202667" cy="0"/>
          </a:xfrm>
          <a:prstGeom prst="line">
            <a:avLst/>
          </a:prstGeom>
          <a:ln w="47625" cap="flat">
            <a:solidFill>
              <a:srgbClr val="582CED"/>
            </a:solidFill>
            <a:prstDash val="solid"/>
            <a:headEnd type="none" w="sm" len="sm"/>
            <a:tailEnd type="none" w="sm" len="sm"/>
          </a:ln>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21370" y="991777"/>
            <a:ext cx="337930" cy="337930"/>
          </a:xfrm>
          <a:prstGeom prst="rect">
            <a:avLst/>
          </a:prstGeom>
        </p:spPr>
      </p:pic>
      <p:pic>
        <p:nvPicPr>
          <p:cNvPr id="8" name="Picture 7">
            <a:extLst>
              <a:ext uri="{FF2B5EF4-FFF2-40B4-BE49-F238E27FC236}">
                <a16:creationId xmlns:a16="http://schemas.microsoft.com/office/drawing/2014/main" id="{5E2B0FCC-5399-40B4-9F18-4397D17B5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8915"/>
            <a:ext cx="18288000" cy="10015203"/>
          </a:xfrm>
          <a:prstGeom prst="rect">
            <a:avLst/>
          </a:prstGeom>
        </p:spPr>
      </p:pic>
    </p:spTree>
    <p:extLst>
      <p:ext uri="{BB962C8B-B14F-4D97-AF65-F5344CB8AC3E}">
        <p14:creationId xmlns:p14="http://schemas.microsoft.com/office/powerpoint/2010/main" val="318345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948" y="2339900"/>
            <a:ext cx="17854104" cy="7720747"/>
            <a:chOff x="0" y="0"/>
            <a:chExt cx="2924524" cy="1264668"/>
          </a:xfrm>
        </p:grpSpPr>
        <p:sp>
          <p:nvSpPr>
            <p:cNvPr id="3" name="Freeform 3"/>
            <p:cNvSpPr/>
            <p:nvPr/>
          </p:nvSpPr>
          <p:spPr>
            <a:xfrm>
              <a:off x="0" y="0"/>
              <a:ext cx="2924524" cy="1264668"/>
            </a:xfrm>
            <a:custGeom>
              <a:avLst/>
              <a:gdLst/>
              <a:ahLst/>
              <a:cxnLst/>
              <a:rect l="l" t="t" r="r" b="b"/>
              <a:pathLst>
                <a:path w="2924524" h="1264668">
                  <a:moveTo>
                    <a:pt x="2800064" y="1264668"/>
                  </a:moveTo>
                  <a:lnTo>
                    <a:pt x="124460" y="1264668"/>
                  </a:lnTo>
                  <a:cubicBezTo>
                    <a:pt x="55880" y="1264668"/>
                    <a:pt x="0" y="1208788"/>
                    <a:pt x="0" y="1140208"/>
                  </a:cubicBezTo>
                  <a:lnTo>
                    <a:pt x="0" y="124460"/>
                  </a:lnTo>
                  <a:cubicBezTo>
                    <a:pt x="0" y="55880"/>
                    <a:pt x="55880" y="0"/>
                    <a:pt x="124460" y="0"/>
                  </a:cubicBezTo>
                  <a:lnTo>
                    <a:pt x="2800064" y="0"/>
                  </a:lnTo>
                  <a:cubicBezTo>
                    <a:pt x="2868644" y="0"/>
                    <a:pt x="2924524" y="55880"/>
                    <a:pt x="2924524" y="124460"/>
                  </a:cubicBezTo>
                  <a:lnTo>
                    <a:pt x="2924524" y="1140208"/>
                  </a:lnTo>
                  <a:cubicBezTo>
                    <a:pt x="2924524" y="1208788"/>
                    <a:pt x="2868644" y="1264668"/>
                    <a:pt x="2800064" y="1264668"/>
                  </a:cubicBezTo>
                  <a:close/>
                </a:path>
              </a:pathLst>
            </a:custGeom>
            <a:solidFill>
              <a:srgbClr val="1B1B1B"/>
            </a:solidFill>
          </p:spPr>
        </p:sp>
      </p:grpSp>
      <p:pic>
        <p:nvPicPr>
          <p:cNvPr id="4" name="Picture 4"/>
          <p:cNvPicPr>
            <a:picLocks noChangeAspect="1"/>
          </p:cNvPicPr>
          <p:nvPr/>
        </p:nvPicPr>
        <p:blipFill>
          <a:blip r:embed="rId2"/>
          <a:srcRect t="74832"/>
          <a:stretch>
            <a:fillRect/>
          </a:stretch>
        </p:blipFill>
        <p:spPr>
          <a:xfrm>
            <a:off x="1245637" y="2339900"/>
            <a:ext cx="11830068" cy="2473639"/>
          </a:xfrm>
          <a:prstGeom prst="rect">
            <a:avLst/>
          </a:prstGeom>
        </p:spPr>
      </p:pic>
      <p:sp>
        <p:nvSpPr>
          <p:cNvPr id="5" name="TextBox 5"/>
          <p:cNvSpPr txBox="1"/>
          <p:nvPr/>
        </p:nvSpPr>
        <p:spPr>
          <a:xfrm>
            <a:off x="1057275" y="730678"/>
            <a:ext cx="8899175" cy="733425"/>
          </a:xfrm>
          <a:prstGeom prst="rect">
            <a:avLst/>
          </a:prstGeom>
        </p:spPr>
        <p:txBody>
          <a:bodyPr lIns="0" tIns="0" rIns="0" bIns="0" rtlCol="0" anchor="t">
            <a:spAutoFit/>
          </a:bodyPr>
          <a:lstStyle/>
          <a:p>
            <a:pPr marL="0" lvl="0" indent="0" algn="l">
              <a:lnSpc>
                <a:spcPts val="5880"/>
              </a:lnSpc>
              <a:spcBef>
                <a:spcPct val="0"/>
              </a:spcBef>
            </a:pPr>
            <a:r>
              <a:rPr lang="en-US" sz="4900">
                <a:solidFill>
                  <a:srgbClr val="F1E9E9"/>
                </a:solidFill>
                <a:latin typeface="Open Sauce SemiBold"/>
              </a:rPr>
              <a:t>Approach</a:t>
            </a:r>
          </a:p>
        </p:txBody>
      </p:sp>
      <p:sp>
        <p:nvSpPr>
          <p:cNvPr id="6" name="AutoShape 6"/>
          <p:cNvSpPr/>
          <p:nvPr/>
        </p:nvSpPr>
        <p:spPr>
          <a:xfrm>
            <a:off x="1019175" y="5655027"/>
            <a:ext cx="16230600" cy="0"/>
          </a:xfrm>
          <a:prstGeom prst="line">
            <a:avLst/>
          </a:prstGeom>
          <a:ln w="9525" cap="flat">
            <a:solidFill>
              <a:srgbClr val="646464"/>
            </a:solidFill>
            <a:prstDash val="solid"/>
            <a:headEnd type="none" w="sm" len="sm"/>
            <a:tailEnd type="none" w="sm" len="sm"/>
          </a:ln>
        </p:spPr>
      </p:sp>
      <p:sp>
        <p:nvSpPr>
          <p:cNvPr id="7" name="AutoShape 7"/>
          <p:cNvSpPr/>
          <p:nvPr/>
        </p:nvSpPr>
        <p:spPr>
          <a:xfrm rot="-5400000">
            <a:off x="865593" y="5635977"/>
            <a:ext cx="335739" cy="0"/>
          </a:xfrm>
          <a:prstGeom prst="line">
            <a:avLst/>
          </a:prstGeom>
          <a:ln w="47625" cap="flat">
            <a:solidFill>
              <a:srgbClr val="582CED"/>
            </a:solidFill>
            <a:prstDash val="solid"/>
            <a:headEnd type="none" w="sm" len="sm"/>
            <a:tailEnd type="none" w="sm" len="sm"/>
          </a:ln>
        </p:spPr>
      </p:sp>
      <p:grpSp>
        <p:nvGrpSpPr>
          <p:cNvPr id="8" name="Group 8"/>
          <p:cNvGrpSpPr/>
          <p:nvPr/>
        </p:nvGrpSpPr>
        <p:grpSpPr>
          <a:xfrm>
            <a:off x="1028700" y="6379711"/>
            <a:ext cx="2910413" cy="2532283"/>
            <a:chOff x="0" y="0"/>
            <a:chExt cx="3880551" cy="3376377"/>
          </a:xfrm>
        </p:grpSpPr>
        <p:sp>
          <p:nvSpPr>
            <p:cNvPr id="9" name="TextBox 9"/>
            <p:cNvSpPr txBox="1"/>
            <p:nvPr/>
          </p:nvSpPr>
          <p:spPr>
            <a:xfrm>
              <a:off x="0" y="-47625"/>
              <a:ext cx="3880551" cy="449790"/>
            </a:xfrm>
            <a:prstGeom prst="rect">
              <a:avLst/>
            </a:prstGeom>
          </p:spPr>
          <p:txBody>
            <a:bodyPr lIns="0" tIns="0" rIns="0" bIns="0" rtlCol="0" anchor="t">
              <a:spAutoFit/>
            </a:bodyPr>
            <a:lstStyle/>
            <a:p>
              <a:pPr marL="0" lvl="0" indent="0">
                <a:lnSpc>
                  <a:spcPts val="2800"/>
                </a:lnSpc>
                <a:spcBef>
                  <a:spcPct val="0"/>
                </a:spcBef>
              </a:pPr>
              <a:r>
                <a:rPr lang="en-US" sz="2000">
                  <a:solidFill>
                    <a:srgbClr val="646464"/>
                  </a:solidFill>
                  <a:latin typeface="Open Sauce"/>
                </a:rPr>
                <a:t>DATA ANNOTATION</a:t>
              </a:r>
            </a:p>
          </p:txBody>
        </p:sp>
        <p:sp>
          <p:nvSpPr>
            <p:cNvPr id="10" name="TextBox 10"/>
            <p:cNvSpPr txBox="1"/>
            <p:nvPr/>
          </p:nvSpPr>
          <p:spPr>
            <a:xfrm>
              <a:off x="0" y="1046986"/>
              <a:ext cx="3880551" cy="2329391"/>
            </a:xfrm>
            <a:prstGeom prst="rect">
              <a:avLst/>
            </a:prstGeom>
          </p:spPr>
          <p:txBody>
            <a:bodyPr lIns="0" tIns="0" rIns="0" bIns="0" rtlCol="0" anchor="t">
              <a:spAutoFit/>
            </a:bodyPr>
            <a:lstStyle/>
            <a:p>
              <a:pPr marL="0" lvl="0" indent="0">
                <a:lnSpc>
                  <a:spcPts val="2800"/>
                </a:lnSpc>
              </a:pPr>
              <a:r>
                <a:rPr lang="en-US" sz="2000">
                  <a:solidFill>
                    <a:srgbClr val="F1E9E9"/>
                  </a:solidFill>
                  <a:latin typeface="Open Sauce"/>
                </a:rPr>
                <a:t>The recorded data is annotated with the selected activity and saved in a CSV file for later analysis.</a:t>
              </a:r>
            </a:p>
          </p:txBody>
        </p:sp>
      </p:grpSp>
      <p:sp>
        <p:nvSpPr>
          <p:cNvPr id="11" name="AutoShape 11"/>
          <p:cNvSpPr/>
          <p:nvPr/>
        </p:nvSpPr>
        <p:spPr>
          <a:xfrm rot="-5400000">
            <a:off x="5305655" y="5635977"/>
            <a:ext cx="335739" cy="0"/>
          </a:xfrm>
          <a:prstGeom prst="line">
            <a:avLst/>
          </a:prstGeom>
          <a:ln w="47625" cap="flat">
            <a:solidFill>
              <a:srgbClr val="582CED"/>
            </a:solidFill>
            <a:prstDash val="solid"/>
            <a:headEnd type="none" w="sm" len="sm"/>
            <a:tailEnd type="none" w="sm" len="sm"/>
          </a:ln>
        </p:spPr>
      </p:sp>
      <p:grpSp>
        <p:nvGrpSpPr>
          <p:cNvPr id="12" name="Group 12"/>
          <p:cNvGrpSpPr/>
          <p:nvPr/>
        </p:nvGrpSpPr>
        <p:grpSpPr>
          <a:xfrm>
            <a:off x="5468762" y="6379711"/>
            <a:ext cx="2910413" cy="2532283"/>
            <a:chOff x="0" y="0"/>
            <a:chExt cx="3880551" cy="3376377"/>
          </a:xfrm>
        </p:grpSpPr>
        <p:sp>
          <p:nvSpPr>
            <p:cNvPr id="13" name="TextBox 13"/>
            <p:cNvSpPr txBox="1"/>
            <p:nvPr/>
          </p:nvSpPr>
          <p:spPr>
            <a:xfrm>
              <a:off x="0" y="-47625"/>
              <a:ext cx="3880551" cy="449790"/>
            </a:xfrm>
            <a:prstGeom prst="rect">
              <a:avLst/>
            </a:prstGeom>
          </p:spPr>
          <p:txBody>
            <a:bodyPr lIns="0" tIns="0" rIns="0" bIns="0" rtlCol="0" anchor="t">
              <a:spAutoFit/>
            </a:bodyPr>
            <a:lstStyle/>
            <a:p>
              <a:pPr marL="0" lvl="0" indent="0">
                <a:lnSpc>
                  <a:spcPts val="2800"/>
                </a:lnSpc>
                <a:spcBef>
                  <a:spcPct val="0"/>
                </a:spcBef>
              </a:pPr>
              <a:r>
                <a:rPr lang="en-US" sz="2000">
                  <a:solidFill>
                    <a:srgbClr val="646464"/>
                  </a:solidFill>
                  <a:latin typeface="Open Sauce"/>
                </a:rPr>
                <a:t>DATA VISUALIZATION</a:t>
              </a:r>
            </a:p>
          </p:txBody>
        </p:sp>
        <p:sp>
          <p:nvSpPr>
            <p:cNvPr id="14" name="TextBox 14"/>
            <p:cNvSpPr txBox="1"/>
            <p:nvPr/>
          </p:nvSpPr>
          <p:spPr>
            <a:xfrm>
              <a:off x="0" y="1046986"/>
              <a:ext cx="3880551" cy="2329391"/>
            </a:xfrm>
            <a:prstGeom prst="rect">
              <a:avLst/>
            </a:prstGeom>
          </p:spPr>
          <p:txBody>
            <a:bodyPr lIns="0" tIns="0" rIns="0" bIns="0" rtlCol="0" anchor="t">
              <a:spAutoFit/>
            </a:bodyPr>
            <a:lstStyle/>
            <a:p>
              <a:pPr marL="0" lvl="0" indent="0">
                <a:lnSpc>
                  <a:spcPts val="2800"/>
                </a:lnSpc>
              </a:pPr>
              <a:r>
                <a:rPr lang="en-US" sz="2000">
                  <a:solidFill>
                    <a:srgbClr val="F1E9E9"/>
                  </a:solidFill>
                  <a:latin typeface="Open Sauce"/>
                </a:rPr>
                <a:t>The app provides a graph visualization of the recorded data for accelerometer and gyroscope each.</a:t>
              </a:r>
            </a:p>
          </p:txBody>
        </p:sp>
      </p:grpSp>
      <p:sp>
        <p:nvSpPr>
          <p:cNvPr id="15" name="AutoShape 15"/>
          <p:cNvSpPr/>
          <p:nvPr/>
        </p:nvSpPr>
        <p:spPr>
          <a:xfrm rot="-5400000">
            <a:off x="9745718" y="5635977"/>
            <a:ext cx="335739" cy="0"/>
          </a:xfrm>
          <a:prstGeom prst="line">
            <a:avLst/>
          </a:prstGeom>
          <a:ln w="47625" cap="flat">
            <a:solidFill>
              <a:srgbClr val="582CED"/>
            </a:solidFill>
            <a:prstDash val="solid"/>
            <a:headEnd type="none" w="sm" len="sm"/>
            <a:tailEnd type="none" w="sm" len="sm"/>
          </a:ln>
        </p:spPr>
      </p:sp>
      <p:grpSp>
        <p:nvGrpSpPr>
          <p:cNvPr id="16" name="Group 16"/>
          <p:cNvGrpSpPr/>
          <p:nvPr/>
        </p:nvGrpSpPr>
        <p:grpSpPr>
          <a:xfrm>
            <a:off x="9908825" y="6389236"/>
            <a:ext cx="2910413" cy="2884708"/>
            <a:chOff x="0" y="0"/>
            <a:chExt cx="3880551" cy="3846277"/>
          </a:xfrm>
        </p:grpSpPr>
        <p:sp>
          <p:nvSpPr>
            <p:cNvPr id="17" name="TextBox 17"/>
            <p:cNvSpPr txBox="1"/>
            <p:nvPr/>
          </p:nvSpPr>
          <p:spPr>
            <a:xfrm>
              <a:off x="0" y="-47625"/>
              <a:ext cx="3880551" cy="919690"/>
            </a:xfrm>
            <a:prstGeom prst="rect">
              <a:avLst/>
            </a:prstGeom>
          </p:spPr>
          <p:txBody>
            <a:bodyPr lIns="0" tIns="0" rIns="0" bIns="0" rtlCol="0" anchor="t">
              <a:spAutoFit/>
            </a:bodyPr>
            <a:lstStyle/>
            <a:p>
              <a:pPr marL="0" lvl="0" indent="0">
                <a:lnSpc>
                  <a:spcPts val="2800"/>
                </a:lnSpc>
                <a:spcBef>
                  <a:spcPct val="0"/>
                </a:spcBef>
              </a:pPr>
              <a:r>
                <a:rPr lang="en-US" sz="2000">
                  <a:solidFill>
                    <a:srgbClr val="646464"/>
                  </a:solidFill>
                  <a:latin typeface="Open Sauce"/>
                </a:rPr>
                <a:t>DYNAMIC ACTIVITY SELECTION</a:t>
              </a:r>
            </a:p>
          </p:txBody>
        </p:sp>
        <p:sp>
          <p:nvSpPr>
            <p:cNvPr id="18" name="TextBox 18"/>
            <p:cNvSpPr txBox="1"/>
            <p:nvPr/>
          </p:nvSpPr>
          <p:spPr>
            <a:xfrm>
              <a:off x="0" y="1516886"/>
              <a:ext cx="3880551" cy="2329391"/>
            </a:xfrm>
            <a:prstGeom prst="rect">
              <a:avLst/>
            </a:prstGeom>
          </p:spPr>
          <p:txBody>
            <a:bodyPr lIns="0" tIns="0" rIns="0" bIns="0" rtlCol="0" anchor="t">
              <a:spAutoFit/>
            </a:bodyPr>
            <a:lstStyle/>
            <a:p>
              <a:pPr marL="0" lvl="0" indent="0">
                <a:lnSpc>
                  <a:spcPts val="2800"/>
                </a:lnSpc>
              </a:pPr>
              <a:r>
                <a:rPr lang="en-US" sz="2000">
                  <a:solidFill>
                    <a:srgbClr val="F1E9E9"/>
                  </a:solidFill>
                  <a:latin typeface="Open Sauce"/>
                </a:rPr>
                <a:t>Users can add as many activities as they want and select the activity they want to record data for.</a:t>
              </a:r>
            </a:p>
          </p:txBody>
        </p:sp>
      </p:grpSp>
      <p:sp>
        <p:nvSpPr>
          <p:cNvPr id="19" name="AutoShape 19"/>
          <p:cNvSpPr/>
          <p:nvPr/>
        </p:nvSpPr>
        <p:spPr>
          <a:xfrm rot="-5400000">
            <a:off x="14185780" y="5635977"/>
            <a:ext cx="335739" cy="0"/>
          </a:xfrm>
          <a:prstGeom prst="line">
            <a:avLst/>
          </a:prstGeom>
          <a:ln w="47625" cap="flat">
            <a:solidFill>
              <a:srgbClr val="582CED"/>
            </a:solidFill>
            <a:prstDash val="solid"/>
            <a:headEnd type="none" w="sm" len="sm"/>
            <a:tailEnd type="none" w="sm" len="sm"/>
          </a:ln>
        </p:spPr>
      </p:sp>
      <p:grpSp>
        <p:nvGrpSpPr>
          <p:cNvPr id="20" name="Group 20"/>
          <p:cNvGrpSpPr/>
          <p:nvPr/>
        </p:nvGrpSpPr>
        <p:grpSpPr>
          <a:xfrm>
            <a:off x="14348887" y="6389236"/>
            <a:ext cx="2910413" cy="2884708"/>
            <a:chOff x="0" y="0"/>
            <a:chExt cx="3880551" cy="3846277"/>
          </a:xfrm>
        </p:grpSpPr>
        <p:sp>
          <p:nvSpPr>
            <p:cNvPr id="21" name="TextBox 21"/>
            <p:cNvSpPr txBox="1"/>
            <p:nvPr/>
          </p:nvSpPr>
          <p:spPr>
            <a:xfrm>
              <a:off x="0" y="-47625"/>
              <a:ext cx="3880551" cy="919690"/>
            </a:xfrm>
            <a:prstGeom prst="rect">
              <a:avLst/>
            </a:prstGeom>
          </p:spPr>
          <p:txBody>
            <a:bodyPr lIns="0" tIns="0" rIns="0" bIns="0" rtlCol="0" anchor="t">
              <a:spAutoFit/>
            </a:bodyPr>
            <a:lstStyle/>
            <a:p>
              <a:pPr marL="0" lvl="0" indent="0">
                <a:lnSpc>
                  <a:spcPts val="2800"/>
                </a:lnSpc>
                <a:spcBef>
                  <a:spcPct val="0"/>
                </a:spcBef>
              </a:pPr>
              <a:r>
                <a:rPr lang="en-US" sz="2000">
                  <a:solidFill>
                    <a:srgbClr val="646464"/>
                  </a:solidFill>
                  <a:latin typeface="Open Sauce"/>
                </a:rPr>
                <a:t>CUSTOMIZABLE USER INTERFACE</a:t>
              </a:r>
            </a:p>
          </p:txBody>
        </p:sp>
        <p:sp>
          <p:nvSpPr>
            <p:cNvPr id="22" name="TextBox 22"/>
            <p:cNvSpPr txBox="1"/>
            <p:nvPr/>
          </p:nvSpPr>
          <p:spPr>
            <a:xfrm>
              <a:off x="0" y="1516886"/>
              <a:ext cx="3880551" cy="2329391"/>
            </a:xfrm>
            <a:prstGeom prst="rect">
              <a:avLst/>
            </a:prstGeom>
          </p:spPr>
          <p:txBody>
            <a:bodyPr lIns="0" tIns="0" rIns="0" bIns="0" rtlCol="0" anchor="t">
              <a:spAutoFit/>
            </a:bodyPr>
            <a:lstStyle/>
            <a:p>
              <a:pPr marL="0" lvl="0" indent="0">
                <a:lnSpc>
                  <a:spcPts val="2800"/>
                </a:lnSpc>
              </a:pPr>
              <a:r>
                <a:rPr lang="en-US" sz="2000">
                  <a:solidFill>
                    <a:srgbClr val="F1E9E9"/>
                  </a:solidFill>
                  <a:latin typeface="Open Sauce"/>
                </a:rPr>
                <a:t>The app supports Dark and Light mode feature to provide a personalized user experience.</a:t>
              </a:r>
            </a:p>
          </p:txBody>
        </p:sp>
      </p:grpSp>
      <p:sp>
        <p:nvSpPr>
          <p:cNvPr id="23" name="AutoShape 23"/>
          <p:cNvSpPr/>
          <p:nvPr/>
        </p:nvSpPr>
        <p:spPr>
          <a:xfrm>
            <a:off x="1057275" y="1871523"/>
            <a:ext cx="1202667" cy="0"/>
          </a:xfrm>
          <a:prstGeom prst="line">
            <a:avLst/>
          </a:prstGeom>
          <a:ln w="47625" cap="flat">
            <a:solidFill>
              <a:srgbClr val="582CED"/>
            </a:solidFill>
            <a:prstDash val="solid"/>
            <a:headEnd type="none" w="sm" len="sm"/>
            <a:tailEnd type="none" w="sm" len="sm"/>
          </a:ln>
        </p:spPr>
      </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03587" y="1028700"/>
            <a:ext cx="255713" cy="639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1834">
            <a:off x="216935" y="8887609"/>
            <a:ext cx="17854119" cy="0"/>
          </a:xfrm>
          <a:prstGeom prst="line">
            <a:avLst/>
          </a:prstGeom>
          <a:ln w="19050" cap="flat">
            <a:solidFill>
              <a:srgbClr val="000000"/>
            </a:solidFill>
            <a:prstDash val="solid"/>
            <a:headEnd type="none" w="sm" len="sm"/>
            <a:tailEnd type="none" w="sm" len="sm"/>
          </a:ln>
        </p:spPr>
      </p:sp>
      <p:pic>
        <p:nvPicPr>
          <p:cNvPr id="3" name="Picture 3"/>
          <p:cNvPicPr>
            <a:picLocks noChangeAspect="1"/>
          </p:cNvPicPr>
          <p:nvPr/>
        </p:nvPicPr>
        <p:blipFill>
          <a:blip r:embed="rId2"/>
          <a:srcRect l="24758" r="10722" b="74100"/>
          <a:stretch>
            <a:fillRect/>
          </a:stretch>
        </p:blipFill>
        <p:spPr>
          <a:xfrm>
            <a:off x="9401158" y="6422657"/>
            <a:ext cx="7376604" cy="2460189"/>
          </a:xfrm>
          <a:prstGeom prst="rect">
            <a:avLst/>
          </a:prstGeom>
        </p:spPr>
      </p:pic>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5556" y="197377"/>
              <a:ext cx="290938" cy="247298"/>
            </a:xfrm>
            <a:prstGeom prst="rect">
              <a:avLst/>
            </a:prstGeom>
          </p:spPr>
        </p:pic>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5802" y="197377"/>
              <a:ext cx="250447" cy="256988"/>
            </a:xfrm>
            <a:prstGeom prst="rect">
              <a:avLst/>
            </a:prstGeom>
          </p:spPr>
        </p:pic>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5355" y="192503"/>
              <a:ext cx="231341" cy="257046"/>
            </a:xfrm>
            <a:prstGeom prst="rect">
              <a:avLst/>
            </a:prstGeom>
          </p:spPr>
        </p:pic>
      </p:grpSp>
      <p:sp>
        <p:nvSpPr>
          <p:cNvPr id="16" name="AutoShape 16"/>
          <p:cNvSpPr/>
          <p:nvPr/>
        </p:nvSpPr>
        <p:spPr>
          <a:xfrm>
            <a:off x="1156557" y="3616719"/>
            <a:ext cx="1202667" cy="0"/>
          </a:xfrm>
          <a:prstGeom prst="line">
            <a:avLst/>
          </a:prstGeom>
          <a:ln w="47625" cap="flat">
            <a:solidFill>
              <a:srgbClr val="582CED"/>
            </a:solidFill>
            <a:prstDash val="solid"/>
            <a:headEnd type="none" w="sm" len="sm"/>
            <a:tailEnd type="none" w="sm" len="sm"/>
          </a:ln>
        </p:spPr>
      </p:sp>
      <p:sp>
        <p:nvSpPr>
          <p:cNvPr id="17" name="TextBox 17"/>
          <p:cNvSpPr txBox="1"/>
          <p:nvPr/>
        </p:nvSpPr>
        <p:spPr>
          <a:xfrm>
            <a:off x="1156557" y="1504655"/>
            <a:ext cx="6401175" cy="1676400"/>
          </a:xfrm>
          <a:prstGeom prst="rect">
            <a:avLst/>
          </a:prstGeom>
        </p:spPr>
        <p:txBody>
          <a:bodyPr lIns="0" tIns="0" rIns="0" bIns="0" rtlCol="0" anchor="t">
            <a:spAutoFit/>
          </a:bodyPr>
          <a:lstStyle/>
          <a:p>
            <a:pPr marL="0" lvl="0" indent="0">
              <a:lnSpc>
                <a:spcPts val="6600"/>
              </a:lnSpc>
              <a:spcBef>
                <a:spcPct val="0"/>
              </a:spcBef>
            </a:pPr>
            <a:r>
              <a:rPr lang="en-US" sz="5500">
                <a:solidFill>
                  <a:srgbClr val="F1E9E9"/>
                </a:solidFill>
                <a:latin typeface="Open Sauce SemiBold"/>
              </a:rPr>
              <a:t>Problem Statement</a:t>
            </a:r>
          </a:p>
        </p:txBody>
      </p:sp>
      <p:sp>
        <p:nvSpPr>
          <p:cNvPr id="18" name="TextBox 18"/>
          <p:cNvSpPr txBox="1"/>
          <p:nvPr/>
        </p:nvSpPr>
        <p:spPr>
          <a:xfrm>
            <a:off x="1028700" y="4232789"/>
            <a:ext cx="8115300" cy="5189859"/>
          </a:xfrm>
          <a:prstGeom prst="rect">
            <a:avLst/>
          </a:prstGeom>
        </p:spPr>
        <p:txBody>
          <a:bodyPr lIns="0" tIns="0" rIns="0" bIns="0" rtlCol="0" anchor="t">
            <a:spAutoFit/>
          </a:bodyPr>
          <a:lstStyle/>
          <a:p>
            <a:pPr>
              <a:lnSpc>
                <a:spcPts val="3220"/>
              </a:lnSpc>
            </a:pPr>
            <a:r>
              <a:rPr lang="en-US" sz="2300">
                <a:solidFill>
                  <a:srgbClr val="F1E9E9"/>
                </a:solidFill>
                <a:latin typeface="Canva Sans"/>
              </a:rPr>
              <a:t>SensEdge is to develop a mobile application that can dynamically add and annotate multi-activity data recorded by various sensors, such as accelerometer and gyroscope. The annotated data will be stored in a CSV file that can be visualized in graphs. The application of SensEdge can be extended to various fields such as sports, healthcare, and robotics. In sports, it can be used to track the movements and physical activity of athletes for analysis and training purposes. In healthcare, it can assist in monitoring the physical activity of patients for rehabilitation and therapy. In robotics, it can aid in the development of autonomous systems that rely on sensor data for navigation and control.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1834">
            <a:off x="216935" y="8887609"/>
            <a:ext cx="17854119"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556" y="197377"/>
              <a:ext cx="290938" cy="247298"/>
            </a:xfrm>
            <a:prstGeom prst="rect">
              <a:avLst/>
            </a:prstGeom>
          </p:spPr>
        </p:pic>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5802" y="197377"/>
              <a:ext cx="250447" cy="256988"/>
            </a:xfrm>
            <a:prstGeom prst="rect">
              <a:avLst/>
            </a:prstGeom>
          </p:spPr>
        </p:pic>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5355" y="192503"/>
              <a:ext cx="231341" cy="257046"/>
            </a:xfrm>
            <a:prstGeom prst="rect">
              <a:avLst/>
            </a:prstGeom>
          </p:spPr>
        </p:pic>
      </p:grpSp>
      <p:sp>
        <p:nvSpPr>
          <p:cNvPr id="16" name="AutoShape 16"/>
          <p:cNvSpPr/>
          <p:nvPr/>
        </p:nvSpPr>
        <p:spPr>
          <a:xfrm>
            <a:off x="1156557" y="3616719"/>
            <a:ext cx="1202667" cy="0"/>
          </a:xfrm>
          <a:prstGeom prst="line">
            <a:avLst/>
          </a:prstGeom>
          <a:ln w="47625" cap="flat">
            <a:solidFill>
              <a:srgbClr val="582CED"/>
            </a:solidFill>
            <a:prstDash val="solid"/>
            <a:headEnd type="none" w="sm" len="sm"/>
            <a:tailEnd type="none" w="sm" len="sm"/>
          </a:ln>
        </p:spPr>
      </p:sp>
      <p:pic>
        <p:nvPicPr>
          <p:cNvPr id="20" name="Picture 19">
            <a:extLst>
              <a:ext uri="{FF2B5EF4-FFF2-40B4-BE49-F238E27FC236}">
                <a16:creationId xmlns:a16="http://schemas.microsoft.com/office/drawing/2014/main" id="{6CFC9822-5467-71FF-E679-1FC8471737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128" y="171450"/>
            <a:ext cx="17678400" cy="9944100"/>
          </a:xfrm>
          <a:prstGeom prst="rect">
            <a:avLst/>
          </a:prstGeom>
        </p:spPr>
      </p:pic>
    </p:spTree>
    <p:extLst>
      <p:ext uri="{BB962C8B-B14F-4D97-AF65-F5344CB8AC3E}">
        <p14:creationId xmlns:p14="http://schemas.microsoft.com/office/powerpoint/2010/main" val="267718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21370" y="991777"/>
            <a:ext cx="337930" cy="337930"/>
          </a:xfrm>
          <a:prstGeom prst="rect">
            <a:avLst/>
          </a:prstGeom>
        </p:spPr>
      </p:pic>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5556" y="197377"/>
              <a:ext cx="290938" cy="247298"/>
            </a:xfrm>
            <a:prstGeom prst="rect">
              <a:avLst/>
            </a:prstGeom>
          </p:spPr>
        </p:pic>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5802" y="197377"/>
              <a:ext cx="250447" cy="256988"/>
            </a:xfrm>
            <a:prstGeom prst="rect">
              <a:avLst/>
            </a:prstGeom>
          </p:spPr>
        </p:pic>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5355" y="192503"/>
              <a:ext cx="231341" cy="257046"/>
            </a:xfrm>
            <a:prstGeom prst="rect">
              <a:avLst/>
            </a:prstGeom>
          </p:spPr>
        </p:pic>
      </p:grpSp>
      <p:pic>
        <p:nvPicPr>
          <p:cNvPr id="19" name="Picture 18">
            <a:extLst>
              <a:ext uri="{FF2B5EF4-FFF2-40B4-BE49-F238E27FC236}">
                <a16:creationId xmlns:a16="http://schemas.microsoft.com/office/drawing/2014/main" id="{60602C1C-93FA-5BE2-83DE-1301E53493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Tree>
    <p:extLst>
      <p:ext uri="{BB962C8B-B14F-4D97-AF65-F5344CB8AC3E}">
        <p14:creationId xmlns:p14="http://schemas.microsoft.com/office/powerpoint/2010/main" val="921751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1163359" y="3304546"/>
            <a:ext cx="1202667" cy="0"/>
          </a:xfrm>
          <a:prstGeom prst="line">
            <a:avLst/>
          </a:prstGeom>
          <a:ln w="47625" cap="flat">
            <a:solidFill>
              <a:srgbClr val="582CED"/>
            </a:solidFill>
            <a:prstDash val="solid"/>
            <a:headEnd type="none" w="sm" len="sm"/>
            <a:tailEnd type="none" w="sm" len="sm"/>
          </a:ln>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21370" y="991777"/>
            <a:ext cx="337930" cy="337930"/>
          </a:xfrm>
          <a:prstGeom prst="rect">
            <a:avLst/>
          </a:prstGeom>
        </p:spPr>
      </p:pic>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5556" y="197377"/>
              <a:ext cx="290938" cy="247298"/>
            </a:xfrm>
            <a:prstGeom prst="rect">
              <a:avLst/>
            </a:prstGeom>
          </p:spPr>
        </p:pic>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5802" y="197377"/>
              <a:ext cx="250447" cy="256988"/>
            </a:xfrm>
            <a:prstGeom prst="rect">
              <a:avLst/>
            </a:prstGeom>
          </p:spPr>
        </p:pic>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5355" y="192503"/>
              <a:ext cx="231341" cy="257046"/>
            </a:xfrm>
            <a:prstGeom prst="rect">
              <a:avLst/>
            </a:prstGeom>
          </p:spPr>
        </p:pic>
      </p:grpSp>
      <p:sp>
        <p:nvSpPr>
          <p:cNvPr id="16" name="TextBox 16"/>
          <p:cNvSpPr txBox="1"/>
          <p:nvPr/>
        </p:nvSpPr>
        <p:spPr>
          <a:xfrm>
            <a:off x="11001582" y="1866900"/>
            <a:ext cx="5919788" cy="733425"/>
          </a:xfrm>
          <a:prstGeom prst="rect">
            <a:avLst/>
          </a:prstGeom>
        </p:spPr>
        <p:txBody>
          <a:bodyPr lIns="0" tIns="0" rIns="0" bIns="0" rtlCol="0" anchor="t">
            <a:spAutoFit/>
          </a:bodyPr>
          <a:lstStyle/>
          <a:p>
            <a:pPr marL="0" lvl="0" indent="0">
              <a:lnSpc>
                <a:spcPts val="5880"/>
              </a:lnSpc>
              <a:spcBef>
                <a:spcPct val="0"/>
              </a:spcBef>
            </a:pPr>
            <a:r>
              <a:rPr lang="en-US" sz="4900">
                <a:solidFill>
                  <a:srgbClr val="F1E9E9"/>
                </a:solidFill>
                <a:latin typeface="Open Sauce SemiBold"/>
              </a:rPr>
              <a:t> Overall Working</a:t>
            </a:r>
          </a:p>
        </p:txBody>
      </p:sp>
      <p:pic>
        <p:nvPicPr>
          <p:cNvPr id="19" name="Picture 18">
            <a:extLst>
              <a:ext uri="{FF2B5EF4-FFF2-40B4-BE49-F238E27FC236}">
                <a16:creationId xmlns:a16="http://schemas.microsoft.com/office/drawing/2014/main" id="{46BA02F2-4A97-EABE-E214-C39EA21F41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800" y="266700"/>
            <a:ext cx="17932400" cy="10086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285" r="26285" b="74832"/>
          <a:stretch>
            <a:fillRect/>
          </a:stretch>
        </p:blipFill>
        <p:spPr>
          <a:xfrm>
            <a:off x="0" y="2224397"/>
            <a:ext cx="18288000" cy="8062603"/>
          </a:xfrm>
          <a:prstGeom prst="rect">
            <a:avLst/>
          </a:prstGeom>
        </p:spPr>
      </p:pic>
      <p:grpSp>
        <p:nvGrpSpPr>
          <p:cNvPr id="3" name="Group 3"/>
          <p:cNvGrpSpPr/>
          <p:nvPr/>
        </p:nvGrpSpPr>
        <p:grpSpPr>
          <a:xfrm>
            <a:off x="4568755" y="1028700"/>
            <a:ext cx="4034575" cy="8229600"/>
            <a:chOff x="0" y="0"/>
            <a:chExt cx="660868" cy="1348019"/>
          </a:xfrm>
        </p:grpSpPr>
        <p:sp>
          <p:nvSpPr>
            <p:cNvPr id="4" name="Freeform 4"/>
            <p:cNvSpPr/>
            <p:nvPr/>
          </p:nvSpPr>
          <p:spPr>
            <a:xfrm>
              <a:off x="0" y="0"/>
              <a:ext cx="660869" cy="1348019"/>
            </a:xfrm>
            <a:custGeom>
              <a:avLst/>
              <a:gdLst/>
              <a:ahLst/>
              <a:cxnLst/>
              <a:rect l="l" t="t" r="r" b="b"/>
              <a:pathLst>
                <a:path w="660869" h="1348019">
                  <a:moveTo>
                    <a:pt x="536408" y="1348019"/>
                  </a:moveTo>
                  <a:lnTo>
                    <a:pt x="124460" y="1348019"/>
                  </a:lnTo>
                  <a:cubicBezTo>
                    <a:pt x="55880" y="1348019"/>
                    <a:pt x="0" y="1292139"/>
                    <a:pt x="0" y="1223559"/>
                  </a:cubicBezTo>
                  <a:lnTo>
                    <a:pt x="0" y="124460"/>
                  </a:lnTo>
                  <a:cubicBezTo>
                    <a:pt x="0" y="55880"/>
                    <a:pt x="55880" y="0"/>
                    <a:pt x="124460" y="0"/>
                  </a:cubicBezTo>
                  <a:lnTo>
                    <a:pt x="536409" y="0"/>
                  </a:lnTo>
                  <a:cubicBezTo>
                    <a:pt x="604989" y="0"/>
                    <a:pt x="660869" y="55880"/>
                    <a:pt x="660869" y="124460"/>
                  </a:cubicBezTo>
                  <a:lnTo>
                    <a:pt x="660869" y="1223559"/>
                  </a:lnTo>
                  <a:cubicBezTo>
                    <a:pt x="660869" y="1292139"/>
                    <a:pt x="604989" y="1348019"/>
                    <a:pt x="536409" y="1348019"/>
                  </a:cubicBezTo>
                  <a:close/>
                </a:path>
              </a:pathLst>
            </a:custGeom>
            <a:solidFill>
              <a:srgbClr val="1B1B1B"/>
            </a:solidFill>
          </p:spPr>
        </p:sp>
      </p:grpSp>
      <p:grpSp>
        <p:nvGrpSpPr>
          <p:cNvPr id="5" name="Group 5"/>
          <p:cNvGrpSpPr/>
          <p:nvPr/>
        </p:nvGrpSpPr>
        <p:grpSpPr>
          <a:xfrm>
            <a:off x="8896740" y="1028700"/>
            <a:ext cx="4034575" cy="8229600"/>
            <a:chOff x="0" y="0"/>
            <a:chExt cx="660868" cy="1348019"/>
          </a:xfrm>
        </p:grpSpPr>
        <p:sp>
          <p:nvSpPr>
            <p:cNvPr id="6" name="Freeform 6"/>
            <p:cNvSpPr/>
            <p:nvPr/>
          </p:nvSpPr>
          <p:spPr>
            <a:xfrm>
              <a:off x="0" y="0"/>
              <a:ext cx="660869" cy="1348019"/>
            </a:xfrm>
            <a:custGeom>
              <a:avLst/>
              <a:gdLst/>
              <a:ahLst/>
              <a:cxnLst/>
              <a:rect l="l" t="t" r="r" b="b"/>
              <a:pathLst>
                <a:path w="660869" h="1348019">
                  <a:moveTo>
                    <a:pt x="536408" y="1348019"/>
                  </a:moveTo>
                  <a:lnTo>
                    <a:pt x="124460" y="1348019"/>
                  </a:lnTo>
                  <a:cubicBezTo>
                    <a:pt x="55880" y="1348019"/>
                    <a:pt x="0" y="1292139"/>
                    <a:pt x="0" y="1223559"/>
                  </a:cubicBezTo>
                  <a:lnTo>
                    <a:pt x="0" y="124460"/>
                  </a:lnTo>
                  <a:cubicBezTo>
                    <a:pt x="0" y="55880"/>
                    <a:pt x="55880" y="0"/>
                    <a:pt x="124460" y="0"/>
                  </a:cubicBezTo>
                  <a:lnTo>
                    <a:pt x="536409" y="0"/>
                  </a:lnTo>
                  <a:cubicBezTo>
                    <a:pt x="604989" y="0"/>
                    <a:pt x="660869" y="55880"/>
                    <a:pt x="660869" y="124460"/>
                  </a:cubicBezTo>
                  <a:lnTo>
                    <a:pt x="660869" y="1223559"/>
                  </a:lnTo>
                  <a:cubicBezTo>
                    <a:pt x="660869" y="1292139"/>
                    <a:pt x="604989" y="1348019"/>
                    <a:pt x="536409" y="1348019"/>
                  </a:cubicBezTo>
                  <a:close/>
                </a:path>
              </a:pathLst>
            </a:custGeom>
            <a:solidFill>
              <a:srgbClr val="1B1B1B"/>
            </a:solidFill>
          </p:spPr>
        </p:sp>
      </p:grpSp>
      <p:grpSp>
        <p:nvGrpSpPr>
          <p:cNvPr id="8" name="Group 8"/>
          <p:cNvGrpSpPr/>
          <p:nvPr/>
        </p:nvGrpSpPr>
        <p:grpSpPr>
          <a:xfrm>
            <a:off x="13224725" y="1028700"/>
            <a:ext cx="4034575" cy="8229600"/>
            <a:chOff x="0" y="0"/>
            <a:chExt cx="660868" cy="1348019"/>
          </a:xfrm>
        </p:grpSpPr>
        <p:sp>
          <p:nvSpPr>
            <p:cNvPr id="9" name="Freeform 9"/>
            <p:cNvSpPr/>
            <p:nvPr/>
          </p:nvSpPr>
          <p:spPr>
            <a:xfrm>
              <a:off x="0" y="0"/>
              <a:ext cx="660869" cy="1348019"/>
            </a:xfrm>
            <a:custGeom>
              <a:avLst/>
              <a:gdLst/>
              <a:ahLst/>
              <a:cxnLst/>
              <a:rect l="l" t="t" r="r" b="b"/>
              <a:pathLst>
                <a:path w="660869" h="1348019">
                  <a:moveTo>
                    <a:pt x="536408" y="1348019"/>
                  </a:moveTo>
                  <a:lnTo>
                    <a:pt x="124460" y="1348019"/>
                  </a:lnTo>
                  <a:cubicBezTo>
                    <a:pt x="55880" y="1348019"/>
                    <a:pt x="0" y="1292139"/>
                    <a:pt x="0" y="1223559"/>
                  </a:cubicBezTo>
                  <a:lnTo>
                    <a:pt x="0" y="124460"/>
                  </a:lnTo>
                  <a:cubicBezTo>
                    <a:pt x="0" y="55880"/>
                    <a:pt x="55880" y="0"/>
                    <a:pt x="124460" y="0"/>
                  </a:cubicBezTo>
                  <a:lnTo>
                    <a:pt x="536409" y="0"/>
                  </a:lnTo>
                  <a:cubicBezTo>
                    <a:pt x="604989" y="0"/>
                    <a:pt x="660869" y="55880"/>
                    <a:pt x="660869" y="124460"/>
                  </a:cubicBezTo>
                  <a:lnTo>
                    <a:pt x="660869" y="1223559"/>
                  </a:lnTo>
                  <a:cubicBezTo>
                    <a:pt x="660869" y="1292139"/>
                    <a:pt x="604989" y="1348019"/>
                    <a:pt x="536409" y="1348019"/>
                  </a:cubicBezTo>
                  <a:close/>
                </a:path>
              </a:pathLst>
            </a:custGeom>
            <a:solidFill>
              <a:srgbClr val="1B1B1B"/>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48675" y="1356127"/>
            <a:ext cx="337930" cy="337930"/>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76660" y="1356127"/>
            <a:ext cx="337930" cy="337930"/>
          </a:xfrm>
          <a:prstGeom prst="rect">
            <a:avLst/>
          </a:prstGeom>
        </p:spPr>
      </p:pic>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504645" y="1356127"/>
            <a:ext cx="337930" cy="337930"/>
          </a:xfrm>
          <a:prstGeom prst="rect">
            <a:avLst/>
          </a:prstGeom>
        </p:spPr>
      </p:pic>
      <p:grpSp>
        <p:nvGrpSpPr>
          <p:cNvPr id="15" name="Group 15"/>
          <p:cNvGrpSpPr/>
          <p:nvPr/>
        </p:nvGrpSpPr>
        <p:grpSpPr>
          <a:xfrm>
            <a:off x="5130836" y="6411415"/>
            <a:ext cx="2910413" cy="1636933"/>
            <a:chOff x="0" y="0"/>
            <a:chExt cx="3880551" cy="2182577"/>
          </a:xfrm>
        </p:grpSpPr>
        <p:sp>
          <p:nvSpPr>
            <p:cNvPr id="16" name="TextBox 16"/>
            <p:cNvSpPr txBox="1"/>
            <p:nvPr/>
          </p:nvSpPr>
          <p:spPr>
            <a:xfrm>
              <a:off x="0" y="-47625"/>
              <a:ext cx="3880551" cy="449790"/>
            </a:xfrm>
            <a:prstGeom prst="rect">
              <a:avLst/>
            </a:prstGeom>
          </p:spPr>
          <p:txBody>
            <a:bodyPr lIns="0" tIns="0" rIns="0" bIns="0" rtlCol="0" anchor="t">
              <a:spAutoFit/>
            </a:bodyPr>
            <a:lstStyle/>
            <a:p>
              <a:pPr marL="0" lvl="0" indent="0">
                <a:lnSpc>
                  <a:spcPts val="2800"/>
                </a:lnSpc>
                <a:spcBef>
                  <a:spcPct val="0"/>
                </a:spcBef>
              </a:pPr>
              <a:r>
                <a:rPr lang="en-US" sz="2000" u="none" dirty="0">
                  <a:solidFill>
                    <a:srgbClr val="646464"/>
                  </a:solidFill>
                  <a:latin typeface="Open Sauce"/>
                </a:rPr>
                <a:t>ADD A MAIN POINT</a:t>
              </a:r>
            </a:p>
          </p:txBody>
        </p:sp>
        <p:sp>
          <p:nvSpPr>
            <p:cNvPr id="17" name="TextBox 17"/>
            <p:cNvSpPr txBox="1"/>
            <p:nvPr/>
          </p:nvSpPr>
          <p:spPr>
            <a:xfrm>
              <a:off x="0" y="792986"/>
              <a:ext cx="3880551" cy="1389591"/>
            </a:xfrm>
            <a:prstGeom prst="rect">
              <a:avLst/>
            </a:prstGeom>
          </p:spPr>
          <p:txBody>
            <a:bodyPr lIns="0" tIns="0" rIns="0" bIns="0" rtlCol="0" anchor="t">
              <a:spAutoFit/>
            </a:bodyPr>
            <a:lstStyle/>
            <a:p>
              <a:pPr marL="0" lvl="0" indent="0">
                <a:lnSpc>
                  <a:spcPts val="2800"/>
                </a:lnSpc>
              </a:pPr>
              <a:r>
                <a:rPr lang="en-US" sz="2000" u="none" dirty="0">
                  <a:solidFill>
                    <a:srgbClr val="F1E9E9"/>
                  </a:solidFill>
                  <a:latin typeface="Open Sauce"/>
                </a:rPr>
                <a:t>Briefly elaborate </a:t>
              </a:r>
            </a:p>
            <a:p>
              <a:pPr marL="0" lvl="0" indent="0">
                <a:lnSpc>
                  <a:spcPts val="2800"/>
                </a:lnSpc>
              </a:pPr>
              <a:r>
                <a:rPr lang="en-US" sz="2000" u="none" dirty="0">
                  <a:solidFill>
                    <a:srgbClr val="F1E9E9"/>
                  </a:solidFill>
                  <a:latin typeface="Open Sauce"/>
                </a:rPr>
                <a:t>on what you want</a:t>
              </a:r>
            </a:p>
            <a:p>
              <a:pPr marL="0" lvl="0" indent="0">
                <a:lnSpc>
                  <a:spcPts val="2800"/>
                </a:lnSpc>
              </a:pPr>
              <a:r>
                <a:rPr lang="en-US" sz="2000" u="none" dirty="0">
                  <a:solidFill>
                    <a:srgbClr val="F1E9E9"/>
                  </a:solidFill>
                  <a:latin typeface="Open Sauce"/>
                </a:rPr>
                <a:t>to discuss. </a:t>
              </a:r>
            </a:p>
          </p:txBody>
        </p:sp>
      </p:grpSp>
      <p:grpSp>
        <p:nvGrpSpPr>
          <p:cNvPr id="18" name="Group 18"/>
          <p:cNvGrpSpPr/>
          <p:nvPr/>
        </p:nvGrpSpPr>
        <p:grpSpPr>
          <a:xfrm>
            <a:off x="9458821" y="6411415"/>
            <a:ext cx="2910413" cy="1636933"/>
            <a:chOff x="0" y="0"/>
            <a:chExt cx="3880551" cy="2182577"/>
          </a:xfrm>
        </p:grpSpPr>
        <p:sp>
          <p:nvSpPr>
            <p:cNvPr id="19" name="TextBox 19"/>
            <p:cNvSpPr txBox="1"/>
            <p:nvPr/>
          </p:nvSpPr>
          <p:spPr>
            <a:xfrm>
              <a:off x="0" y="-47625"/>
              <a:ext cx="3880551" cy="449790"/>
            </a:xfrm>
            <a:prstGeom prst="rect">
              <a:avLst/>
            </a:prstGeom>
          </p:spPr>
          <p:txBody>
            <a:bodyPr lIns="0" tIns="0" rIns="0" bIns="0" rtlCol="0" anchor="t">
              <a:spAutoFit/>
            </a:bodyPr>
            <a:lstStyle/>
            <a:p>
              <a:pPr marL="0" lvl="0" indent="0">
                <a:lnSpc>
                  <a:spcPts val="2800"/>
                </a:lnSpc>
                <a:spcBef>
                  <a:spcPct val="0"/>
                </a:spcBef>
              </a:pPr>
              <a:r>
                <a:rPr lang="en-US" sz="2000" u="none">
                  <a:solidFill>
                    <a:srgbClr val="646464"/>
                  </a:solidFill>
                  <a:latin typeface="Open Sauce"/>
                </a:rPr>
                <a:t>ADD A MAIN POINT</a:t>
              </a:r>
            </a:p>
          </p:txBody>
        </p:sp>
        <p:sp>
          <p:nvSpPr>
            <p:cNvPr id="20" name="TextBox 20"/>
            <p:cNvSpPr txBox="1"/>
            <p:nvPr/>
          </p:nvSpPr>
          <p:spPr>
            <a:xfrm>
              <a:off x="0" y="792986"/>
              <a:ext cx="3880551" cy="1389591"/>
            </a:xfrm>
            <a:prstGeom prst="rect">
              <a:avLst/>
            </a:prstGeom>
          </p:spPr>
          <p:txBody>
            <a:bodyPr lIns="0" tIns="0" rIns="0" bIns="0" rtlCol="0" anchor="t">
              <a:spAutoFit/>
            </a:bodyPr>
            <a:lstStyle/>
            <a:p>
              <a:pPr marL="0" lvl="0" indent="0">
                <a:lnSpc>
                  <a:spcPts val="2800"/>
                </a:lnSpc>
              </a:pPr>
              <a:r>
                <a:rPr lang="en-US" sz="2000" u="none">
                  <a:solidFill>
                    <a:srgbClr val="F1E9E9"/>
                  </a:solidFill>
                  <a:latin typeface="Open Sauce"/>
                </a:rPr>
                <a:t>Briefly elaborate </a:t>
              </a:r>
            </a:p>
            <a:p>
              <a:pPr marL="0" lvl="0" indent="0">
                <a:lnSpc>
                  <a:spcPts val="2800"/>
                </a:lnSpc>
              </a:pPr>
              <a:r>
                <a:rPr lang="en-US" sz="2000" u="none">
                  <a:solidFill>
                    <a:srgbClr val="F1E9E9"/>
                  </a:solidFill>
                  <a:latin typeface="Open Sauce"/>
                </a:rPr>
                <a:t>on what you want</a:t>
              </a:r>
            </a:p>
            <a:p>
              <a:pPr marL="0" lvl="0" indent="0">
                <a:lnSpc>
                  <a:spcPts val="2800"/>
                </a:lnSpc>
              </a:pPr>
              <a:r>
                <a:rPr lang="en-US" sz="2000" u="none">
                  <a:solidFill>
                    <a:srgbClr val="F1E9E9"/>
                  </a:solidFill>
                  <a:latin typeface="Open Sauce"/>
                </a:rPr>
                <a:t>to discuss. </a:t>
              </a:r>
            </a:p>
          </p:txBody>
        </p:sp>
      </p:grpSp>
      <p:grpSp>
        <p:nvGrpSpPr>
          <p:cNvPr id="21" name="Group 21"/>
          <p:cNvGrpSpPr/>
          <p:nvPr/>
        </p:nvGrpSpPr>
        <p:grpSpPr>
          <a:xfrm>
            <a:off x="13786806" y="6411415"/>
            <a:ext cx="2910413" cy="1636933"/>
            <a:chOff x="0" y="0"/>
            <a:chExt cx="3880551" cy="2182577"/>
          </a:xfrm>
        </p:grpSpPr>
        <p:sp>
          <p:nvSpPr>
            <p:cNvPr id="22" name="TextBox 22"/>
            <p:cNvSpPr txBox="1"/>
            <p:nvPr/>
          </p:nvSpPr>
          <p:spPr>
            <a:xfrm>
              <a:off x="0" y="-47625"/>
              <a:ext cx="3880551" cy="449790"/>
            </a:xfrm>
            <a:prstGeom prst="rect">
              <a:avLst/>
            </a:prstGeom>
          </p:spPr>
          <p:txBody>
            <a:bodyPr lIns="0" tIns="0" rIns="0" bIns="0" rtlCol="0" anchor="t">
              <a:spAutoFit/>
            </a:bodyPr>
            <a:lstStyle/>
            <a:p>
              <a:pPr marL="0" lvl="0" indent="0">
                <a:lnSpc>
                  <a:spcPts val="2800"/>
                </a:lnSpc>
                <a:spcBef>
                  <a:spcPct val="0"/>
                </a:spcBef>
              </a:pPr>
              <a:r>
                <a:rPr lang="en-US" sz="2000" u="none">
                  <a:solidFill>
                    <a:srgbClr val="646464"/>
                  </a:solidFill>
                  <a:latin typeface="Open Sauce"/>
                </a:rPr>
                <a:t>ADD A MAIN POINT</a:t>
              </a:r>
            </a:p>
          </p:txBody>
        </p:sp>
        <p:sp>
          <p:nvSpPr>
            <p:cNvPr id="23" name="TextBox 23"/>
            <p:cNvSpPr txBox="1"/>
            <p:nvPr/>
          </p:nvSpPr>
          <p:spPr>
            <a:xfrm>
              <a:off x="0" y="792986"/>
              <a:ext cx="3880551" cy="1389591"/>
            </a:xfrm>
            <a:prstGeom prst="rect">
              <a:avLst/>
            </a:prstGeom>
          </p:spPr>
          <p:txBody>
            <a:bodyPr lIns="0" tIns="0" rIns="0" bIns="0" rtlCol="0" anchor="t">
              <a:spAutoFit/>
            </a:bodyPr>
            <a:lstStyle/>
            <a:p>
              <a:pPr marL="0" lvl="0" indent="0">
                <a:lnSpc>
                  <a:spcPts val="2800"/>
                </a:lnSpc>
              </a:pPr>
              <a:r>
                <a:rPr lang="en-US" sz="2000" u="none">
                  <a:solidFill>
                    <a:srgbClr val="F1E9E9"/>
                  </a:solidFill>
                  <a:latin typeface="Open Sauce"/>
                </a:rPr>
                <a:t>Briefly elaborate </a:t>
              </a:r>
            </a:p>
            <a:p>
              <a:pPr marL="0" lvl="0" indent="0">
                <a:lnSpc>
                  <a:spcPts val="2800"/>
                </a:lnSpc>
              </a:pPr>
              <a:r>
                <a:rPr lang="en-US" sz="2000" u="none">
                  <a:solidFill>
                    <a:srgbClr val="F1E9E9"/>
                  </a:solidFill>
                  <a:latin typeface="Open Sauce"/>
                </a:rPr>
                <a:t>on what you want</a:t>
              </a:r>
            </a:p>
            <a:p>
              <a:pPr marL="0" lvl="0" indent="0">
                <a:lnSpc>
                  <a:spcPts val="2800"/>
                </a:lnSpc>
              </a:pPr>
              <a:r>
                <a:rPr lang="en-US" sz="2000" u="none">
                  <a:solidFill>
                    <a:srgbClr val="F1E9E9"/>
                  </a:solidFill>
                  <a:latin typeface="Open Sauce"/>
                </a:rPr>
                <a:t>to discuss. </a:t>
              </a:r>
            </a:p>
          </p:txBody>
        </p:sp>
      </p:grpSp>
      <p:sp>
        <p:nvSpPr>
          <p:cNvPr id="24" name="TextBox 24"/>
          <p:cNvSpPr txBox="1"/>
          <p:nvPr/>
        </p:nvSpPr>
        <p:spPr>
          <a:xfrm>
            <a:off x="325367" y="1862447"/>
            <a:ext cx="3948112" cy="733425"/>
          </a:xfrm>
          <a:prstGeom prst="rect">
            <a:avLst/>
          </a:prstGeom>
        </p:spPr>
        <p:txBody>
          <a:bodyPr lIns="0" tIns="0" rIns="0" bIns="0" rtlCol="0" anchor="t">
            <a:spAutoFit/>
          </a:bodyPr>
          <a:lstStyle/>
          <a:p>
            <a:pPr marL="0" lvl="0" indent="0">
              <a:lnSpc>
                <a:spcPts val="5880"/>
              </a:lnSpc>
              <a:spcBef>
                <a:spcPct val="0"/>
              </a:spcBef>
            </a:pPr>
            <a:r>
              <a:rPr lang="en-US" sz="4900">
                <a:solidFill>
                  <a:srgbClr val="F1E9E9"/>
                </a:solidFill>
                <a:latin typeface="Open Sauce SemiBold"/>
              </a:rPr>
              <a:t>Screenshots</a:t>
            </a:r>
          </a:p>
        </p:txBody>
      </p:sp>
      <p:pic>
        <p:nvPicPr>
          <p:cNvPr id="25" name="Picture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255713" cy="63928"/>
          </a:xfrm>
          <a:prstGeom prst="rect">
            <a:avLst/>
          </a:prstGeom>
        </p:spPr>
      </p:pic>
      <p:sp>
        <p:nvSpPr>
          <p:cNvPr id="26" name="AutoShape 26"/>
          <p:cNvSpPr/>
          <p:nvPr/>
        </p:nvSpPr>
        <p:spPr>
          <a:xfrm>
            <a:off x="325367" y="2935030"/>
            <a:ext cx="1202667" cy="0"/>
          </a:xfrm>
          <a:prstGeom prst="line">
            <a:avLst/>
          </a:prstGeom>
          <a:ln w="47625" cap="flat">
            <a:solidFill>
              <a:srgbClr val="582CED"/>
            </a:solidFill>
            <a:prstDash val="solid"/>
            <a:headEnd type="none" w="sm" len="sm"/>
            <a:tailEnd type="none" w="sm" len="sm"/>
          </a:ln>
        </p:spPr>
      </p:sp>
      <p:pic>
        <p:nvPicPr>
          <p:cNvPr id="32" name="Picture 31">
            <a:extLst>
              <a:ext uri="{FF2B5EF4-FFF2-40B4-BE49-F238E27FC236}">
                <a16:creationId xmlns:a16="http://schemas.microsoft.com/office/drawing/2014/main" id="{4BFA77EE-57B2-97E5-5A0B-BC9B0EC2C0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8631" y="1213366"/>
            <a:ext cx="3948112" cy="7717504"/>
          </a:xfrm>
          <a:prstGeom prst="rect">
            <a:avLst/>
          </a:prstGeom>
        </p:spPr>
      </p:pic>
      <p:pic>
        <p:nvPicPr>
          <p:cNvPr id="34" name="Picture 33">
            <a:extLst>
              <a:ext uri="{FF2B5EF4-FFF2-40B4-BE49-F238E27FC236}">
                <a16:creationId xmlns:a16="http://schemas.microsoft.com/office/drawing/2014/main" id="{63463A1B-8930-989B-2F8A-99B3288ACF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9754" y="1213367"/>
            <a:ext cx="4034581" cy="7717504"/>
          </a:xfrm>
          <a:prstGeom prst="rect">
            <a:avLst/>
          </a:prstGeom>
        </p:spPr>
      </p:pic>
      <p:pic>
        <p:nvPicPr>
          <p:cNvPr id="36" name="Picture 35">
            <a:extLst>
              <a:ext uri="{FF2B5EF4-FFF2-40B4-BE49-F238E27FC236}">
                <a16:creationId xmlns:a16="http://schemas.microsoft.com/office/drawing/2014/main" id="{EB3ABD9E-44C5-468B-5586-6192CC51F6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93401" y="1092628"/>
            <a:ext cx="3575399" cy="783824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317</Words>
  <Application>Microsoft Office PowerPoint</Application>
  <PresentationFormat>Custom</PresentationFormat>
  <Paragraphs>54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Open Sauce SemiBold Bold</vt:lpstr>
      <vt:lpstr>Arial</vt:lpstr>
      <vt:lpstr>Calibri</vt:lpstr>
      <vt:lpstr>Open Sauce SemiBold</vt:lpstr>
      <vt:lpstr>Canva Sans</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MPC Project Presentation</dc:title>
  <dc:creator>HP</dc:creator>
  <cp:lastModifiedBy>MRUGANSHI GOHEL</cp:lastModifiedBy>
  <cp:revision>3</cp:revision>
  <dcterms:created xsi:type="dcterms:W3CDTF">2006-08-16T00:00:00Z</dcterms:created>
  <dcterms:modified xsi:type="dcterms:W3CDTF">2023-05-11T15:44:38Z</dcterms:modified>
  <dc:identifier>DAFihTXvEVg</dc:identifier>
</cp:coreProperties>
</file>